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57.svg" ContentType="image/svg+xml"/>
  <Override PartName="/ppt/media/image59.svg" ContentType="image/svg+xml"/>
  <Override PartName="/ppt/media/image6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3"/>
  </p:sldMasterIdLst>
  <p:notesMasterIdLst>
    <p:notesMasterId r:id="rId8"/>
  </p:notesMasterIdLst>
  <p:sldIdLst>
    <p:sldId id="256" r:id="rId4"/>
    <p:sldId id="257" r:id="rId5"/>
    <p:sldId id="301" r:id="rId6"/>
    <p:sldId id="302" r:id="rId7"/>
    <p:sldId id="303" r:id="rId9"/>
    <p:sldId id="265" r:id="rId10"/>
    <p:sldId id="268" r:id="rId11"/>
    <p:sldId id="304" r:id="rId12"/>
    <p:sldId id="296" r:id="rId13"/>
    <p:sldId id="308" r:id="rId14"/>
    <p:sldId id="271" r:id="rId15"/>
    <p:sldId id="272" r:id="rId16"/>
    <p:sldId id="273" r:id="rId17"/>
    <p:sldId id="274" r:id="rId18"/>
    <p:sldId id="276" r:id="rId19"/>
    <p:sldId id="277" r:id="rId20"/>
    <p:sldId id="330" r:id="rId21"/>
    <p:sldId id="331" r:id="rId22"/>
    <p:sldId id="284" r:id="rId23"/>
    <p:sldId id="286" r:id="rId24"/>
    <p:sldId id="289" r:id="rId25"/>
    <p:sldId id="297" r:id="rId26"/>
    <p:sldId id="305" r:id="rId27"/>
    <p:sldId id="290" r:id="rId28"/>
    <p:sldId id="292" r:id="rId29"/>
    <p:sldId id="298" r:id="rId30"/>
    <p:sldId id="299" r:id="rId31"/>
    <p:sldId id="300" r:id="rId32"/>
    <p:sldId id="306" r:id="rId33"/>
    <p:sldId id="293" r:id="rId34"/>
    <p:sldId id="294" r:id="rId35"/>
    <p:sldId id="262" r:id="rId36"/>
  </p:sldIdLst>
  <p:sldSz cx="24384000" cy="13716000"/>
  <p:notesSz cx="6858000" cy="9144000"/>
  <p:embeddedFontLst>
    <p:embeddedFont>
      <p:font typeface="Helvetica" panose="020B0604020202020204"/>
      <p:regular r:id="rId40"/>
      <p:bold r:id="rId41"/>
      <p:italic r:id="rId42"/>
      <p:boldItalic r:id="rId43"/>
    </p:embeddedFont>
    <p:embeddedFont>
      <p:font typeface="微软雅黑" panose="020B0503020204020204" pitchFamily="34" charset="-122"/>
      <p:regular r:id="rId44"/>
    </p:embeddedFont>
  </p:embeddedFontLst>
  <p:custDataLst>
    <p:tags r:id="rId4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1pPr>
    <a:lvl2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2pPr>
    <a:lvl3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3pPr>
    <a:lvl4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4pPr>
    <a:lvl5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5pPr>
    <a:lvl6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6pPr>
    <a:lvl7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7pPr>
    <a:lvl8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8pPr>
    <a:lvl9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lvl9pPr>
  </p:defaultTextStyle>
  <p:extLst>
    <p:ext uri="{EFAFB233-063F-42B5-8137-9DF3F51BA10A}">
      <p15:sldGuideLst xmlns:p15="http://schemas.microsoft.com/office/powerpoint/2012/main">
        <p15:guide id="1" orient="horz" pos="4312" userDrawn="1">
          <p15:clr>
            <a:srgbClr val="A4A3A4"/>
          </p15:clr>
        </p15:guide>
        <p15:guide id="2" orient="horz" pos="4475" userDrawn="1">
          <p15:clr>
            <a:srgbClr val="A4A3A4"/>
          </p15:clr>
        </p15:guide>
        <p15:guide id="3"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AF7"/>
    <a:srgbClr val="0000FF"/>
    <a:srgbClr val="2F048E"/>
    <a:srgbClr val="024C90"/>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autoAdjust="0"/>
    <p:restoredTop sz="93010" autoAdjust="0"/>
  </p:normalViewPr>
  <p:slideViewPr>
    <p:cSldViewPr snapToGrid="0" showGuides="1">
      <p:cViewPr varScale="1">
        <p:scale>
          <a:sx n="28" d="100"/>
          <a:sy n="28" d="100"/>
        </p:scale>
        <p:origin x="1056" y="52"/>
      </p:cViewPr>
      <p:guideLst>
        <p:guide orient="horz" pos="4312"/>
        <p:guide orient="horz" pos="4475"/>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28.xml"/><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598B81-02AE-4136-AE1F-DA2C65C41A89}" type="doc">
      <dgm:prSet loTypeId="urn:microsoft.com/office/officeart/2005/8/layout/lProcess2" loCatId="list" qsTypeId="urn:microsoft.com/office/officeart/2005/8/quickstyle/simple1" qsCatId="simple" csTypeId="urn:microsoft.com/office/officeart/2005/8/colors/accent1_2" csCatId="accent1" phldr="0"/>
      <dgm:spPr/>
      <dgm:t>
        <a:bodyPr/>
        <a:p>
          <a:endParaRPr lang="zh-CN" altLang="en-US"/>
        </a:p>
      </dgm:t>
    </dgm:pt>
    <dgm:pt modelId="{CB27FB84-7828-4DD8-84EF-5E8A340FF32F}">
      <dgm:prSet phldrT="[文本]" phldr="0" custT="1"/>
      <dgm:spPr/>
      <dgm:t>
        <a:bodyPr vert="horz" wrap="square"/>
        <a:p>
          <a:pPr eaLnBrk="1" fontAlgn="auto" latinLnBrk="0" hangingPunct="1">
            <a:lnSpc>
              <a:spcPts val="6700"/>
            </a:lnSpc>
            <a:spcBef>
              <a:spcPct val="0"/>
            </a:spcBef>
            <a:spcAft>
              <a:spcPts val="0"/>
            </a:spcAft>
          </a:pPr>
          <a:r>
            <a:rPr lang="en-US" altLang="zh-CN" sz="5700" b="1">
              <a:solidFill>
                <a:srgbClr val="C00000"/>
              </a:solidFill>
            </a:rPr>
            <a:t>P</a:t>
          </a:r>
          <a:r>
            <a:rPr lang="en-US" altLang="zh-CN" sz="4200" b="1"/>
            <a:t>re-processing</a:t>
          </a:r>
          <a:r>
            <a:rPr lang="en-US" altLang="zh-CN" sz="4200" b="1"/>
            <a:t/>
          </a:r>
          <a:endParaRPr lang="en-US" altLang="zh-CN" sz="4200" b="1"/>
        </a:p>
        <a:p>
          <a:pPr eaLnBrk="1" fontAlgn="auto" latinLnBrk="0" hangingPunct="1">
            <a:lnSpc>
              <a:spcPts val="6700"/>
            </a:lnSpc>
            <a:spcBef>
              <a:spcPct val="0"/>
            </a:spcBef>
            <a:spcAft>
              <a:spcPts val="0"/>
            </a:spcAft>
          </a:pPr>
          <a:r>
            <a:rPr lang="en-US" altLang="zh-CN" sz="4200" b="1"/>
            <a:t>Fusion</a:t>
          </a:r>
          <a:r>
            <a:rPr lang="en-US" altLang="zh-CN" sz="4200" b="1"/>
            <a:t/>
          </a:r>
          <a:endParaRPr lang="en-US" altLang="zh-CN" sz="4200" b="1"/>
        </a:p>
      </dgm:t>
    </dgm:pt>
    <dgm:pt modelId="{5DD7547D-6EFC-4978-8815-6F09A3FFFC6B}" cxnId="{A6B10C56-5BDC-4B53-965E-31B3A03791BA}" type="parTrans">
      <dgm:prSet/>
      <dgm:spPr/>
      <dgm:t>
        <a:bodyPr/>
        <a:p>
          <a:endParaRPr lang="zh-CN" altLang="en-US"/>
        </a:p>
      </dgm:t>
    </dgm:pt>
    <dgm:pt modelId="{4B803734-C3C2-4F62-8AC9-A6FCA507E4EA}" cxnId="{A6B10C56-5BDC-4B53-965E-31B3A03791BA}" type="sibTrans">
      <dgm:prSet/>
      <dgm:spPr/>
      <dgm:t>
        <a:bodyPr/>
        <a:p>
          <a:endParaRPr lang="zh-CN" altLang="en-US"/>
        </a:p>
      </dgm:t>
    </dgm:pt>
    <dgm:pt modelId="{75C1BE97-9BEE-4AAB-A97D-3B25F7094C71}">
      <dgm:prSet phldrT="[文本]" phldr="0" custT="1"/>
      <dgm:spPr/>
      <dgm:t>
        <a:bodyPr vert="horz" wrap="square"/>
        <a:p>
          <a:pPr>
            <a:lnSpc>
              <a:spcPct val="100000"/>
            </a:lnSpc>
            <a:spcBef>
              <a:spcPct val="0"/>
            </a:spcBef>
            <a:spcAft>
              <a:spcPct val="35000"/>
            </a:spcAft>
          </a:pPr>
          <a:r>
            <a:rPr lang="en-US" altLang="zh-CN" sz="5700" b="1">
              <a:solidFill>
                <a:schemeClr val="accent3"/>
              </a:solidFill>
            </a:rPr>
            <a:t>P</a:t>
          </a:r>
          <a:r>
            <a:rPr lang="en-US" altLang="zh-CN" sz="4000" b="1"/>
            <a:t>hrase Term Extraction in PDF</a:t>
          </a:r>
          <a:r>
            <a:rPr lang="en-US" altLang="zh-CN" sz="4000" b="1"/>
            <a:t/>
          </a:r>
          <a:endParaRPr lang="en-US" altLang="zh-CN" sz="4000" b="1"/>
        </a:p>
      </dgm:t>
    </dgm:pt>
    <dgm:pt modelId="{583897E6-E010-4C6F-8DB4-1A52C4AEB413}" cxnId="{C1F2E786-1DDA-4BFE-BDDB-DA9DE788DE30}" type="parTrans">
      <dgm:prSet/>
      <dgm:spPr/>
      <dgm:t>
        <a:bodyPr/>
        <a:p>
          <a:endParaRPr lang="zh-CN" altLang="en-US"/>
        </a:p>
      </dgm:t>
    </dgm:pt>
    <dgm:pt modelId="{4EBCF855-6C7C-49B3-B4BB-5471CBD6A6F6}" cxnId="{C1F2E786-1DDA-4BFE-BDDB-DA9DE788DE30}" type="sibTrans">
      <dgm:prSet/>
      <dgm:spPr/>
      <dgm:t>
        <a:bodyPr/>
        <a:p>
          <a:endParaRPr lang="zh-CN" altLang="en-US"/>
        </a:p>
      </dgm:t>
    </dgm:pt>
    <dgm:pt modelId="{A338B0CE-1104-483B-9642-5BB24069F978}">
      <dgm:prSet phldrT="[文本]" phldr="0" custT="1"/>
      <dgm:spPr/>
      <dgm:t>
        <a:bodyPr vert="horz" wrap="square"/>
        <a:p>
          <a:pPr eaLnBrk="1" fontAlgn="auto" latinLnBrk="0" hangingPunct="1">
            <a:lnSpc>
              <a:spcPts val="6700"/>
            </a:lnSpc>
            <a:spcBef>
              <a:spcPct val="0"/>
            </a:spcBef>
            <a:spcAft>
              <a:spcPts val="0"/>
            </a:spcAft>
          </a:pPr>
          <a:r>
            <a:rPr lang="en-US" altLang="zh-CN" sz="5700" b="1">
              <a:solidFill>
                <a:srgbClr val="C00000"/>
              </a:solidFill>
            </a:rPr>
            <a:t>P</a:t>
          </a:r>
          <a:r>
            <a:rPr lang="en-US" altLang="zh-CN" sz="4200" b="1"/>
            <a:t>rocessing</a:t>
          </a:r>
          <a:r>
            <a:rPr lang="en-US" altLang="zh-CN" sz="4200" b="1"/>
            <a:t/>
          </a:r>
          <a:endParaRPr lang="en-US" altLang="zh-CN" sz="4200" b="1"/>
        </a:p>
        <a:p>
          <a:pPr eaLnBrk="1" fontAlgn="auto" latinLnBrk="0" hangingPunct="1">
            <a:lnSpc>
              <a:spcPts val="6700"/>
            </a:lnSpc>
            <a:spcBef>
              <a:spcPct val="0"/>
            </a:spcBef>
            <a:spcAft>
              <a:spcPts val="0"/>
            </a:spcAft>
          </a:pPr>
          <a:r>
            <a:rPr lang="en-US" altLang="zh-CN" sz="4200" b="1"/>
            <a:t>Fusion</a:t>
          </a:r>
          <a:r>
            <a:rPr lang="en-US" altLang="zh-CN" sz="4200" b="1"/>
            <a:t/>
          </a:r>
          <a:endParaRPr lang="en-US" altLang="zh-CN" sz="4200" b="1"/>
        </a:p>
      </dgm:t>
    </dgm:pt>
    <dgm:pt modelId="{8EFD5D2E-9C15-4CF0-919A-8A04F742615D}" cxnId="{456C58E8-17DB-4361-9672-92D64D201689}" type="parTrans">
      <dgm:prSet/>
      <dgm:spPr/>
      <dgm:t>
        <a:bodyPr/>
        <a:p>
          <a:endParaRPr lang="zh-CN" altLang="en-US"/>
        </a:p>
      </dgm:t>
    </dgm:pt>
    <dgm:pt modelId="{8DDB3552-DE05-4BC6-AF4E-3C3242A00ACD}" cxnId="{456C58E8-17DB-4361-9672-92D64D201689}" type="sibTrans">
      <dgm:prSet/>
      <dgm:spPr/>
      <dgm:t>
        <a:bodyPr/>
        <a:p>
          <a:endParaRPr lang="zh-CN" altLang="en-US"/>
        </a:p>
      </dgm:t>
    </dgm:pt>
    <dgm:pt modelId="{876E88A4-000D-45DB-A271-38F5D0D691D2}">
      <dgm:prSet phldrT="[文本]" phldr="0" custT="1"/>
      <dgm:spPr/>
      <dgm:t>
        <a:bodyPr vert="horz" wrap="square"/>
        <a:p>
          <a:pPr>
            <a:lnSpc>
              <a:spcPct val="100000"/>
            </a:lnSpc>
            <a:spcBef>
              <a:spcPct val="0"/>
            </a:spcBef>
            <a:spcAft>
              <a:spcPct val="35000"/>
            </a:spcAft>
          </a:pPr>
          <a:r>
            <a:rPr lang="en-US" altLang="zh-CN" sz="5700" b="1" dirty="0">
              <a:solidFill>
                <a:schemeClr val="accent3"/>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a:t>
          </a:r>
          <a:r>
            <a:rPr lang="en-US" altLang="zh-CN" sz="40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rompt Engineering </a:t>
          </a:r>
          <a:r>
            <a:rPr lang="zh-CN" altLang="en-US" sz="4000"/>
            <a:t/>
          </a:r>
          <a:endParaRPr lang="zh-CN" altLang="en-US" sz="4000"/>
        </a:p>
      </dgm:t>
    </dgm:pt>
    <dgm:pt modelId="{233BEBBA-30AE-4D91-BC1D-A77A284304F5}" cxnId="{4B709F04-171D-459D-AE52-964133572C47}" type="parTrans">
      <dgm:prSet/>
      <dgm:spPr/>
      <dgm:t>
        <a:bodyPr/>
        <a:p>
          <a:endParaRPr lang="zh-CN" altLang="en-US"/>
        </a:p>
      </dgm:t>
    </dgm:pt>
    <dgm:pt modelId="{75A3A30F-F1C2-475A-ADC7-906C25C1EB28}" cxnId="{4B709F04-171D-459D-AE52-964133572C47}" type="sibTrans">
      <dgm:prSet/>
      <dgm:spPr/>
      <dgm:t>
        <a:bodyPr/>
        <a:p>
          <a:endParaRPr lang="zh-CN" altLang="en-US"/>
        </a:p>
      </dgm:t>
    </dgm:pt>
    <dgm:pt modelId="{EA374BBB-7E4D-42BB-AB74-25B778B3F221}">
      <dgm:prSet phldrT="[文本]" phldr="0" custT="1"/>
      <dgm:spPr/>
      <dgm:t>
        <a:bodyPr vert="horz" wrap="square"/>
        <a:p>
          <a:pPr>
            <a:lnSpc>
              <a:spcPct val="100000"/>
            </a:lnSpc>
            <a:spcBef>
              <a:spcPct val="0"/>
            </a:spcBef>
            <a:spcAft>
              <a:spcPct val="35000"/>
            </a:spcAft>
          </a:pPr>
          <a:r>
            <a:rPr sz="5700" b="1">
              <a:solidFill>
                <a:schemeClr val="accent3"/>
              </a:solidFill>
              <a:latin typeface="Arial" panose="020B0604020202020204" pitchFamily="34" charset="0"/>
              <a:cs typeface="Arial" panose="020B0604020202020204" pitchFamily="34" charset="0"/>
              <a:sym typeface="+mn-ea"/>
            </a:rPr>
            <a:t>P</a:t>
          </a:r>
          <a:r>
            <a:rPr lang="en-US" altLang="zh-CN" sz="4000" b="1">
              <a:latin typeface="Arial" panose="020B0604020202020204" pitchFamily="34" charset="0"/>
              <a:ea typeface="+mj-ea"/>
              <a:cs typeface="Arial" panose="020B0604020202020204" pitchFamily="34" charset="0"/>
              <a:sym typeface="+mn-ea"/>
            </a:rPr>
            <a:t>-tuning v2</a:t>
          </a:r>
          <a:r>
            <a:rPr lang="en-US" altLang="zh-CN" sz="4000" b="1">
              <a:latin typeface="Arial" panose="020B0604020202020204" pitchFamily="34" charset="0"/>
              <a:ea typeface="+mj-ea"/>
              <a:cs typeface="Arial" panose="020B0604020202020204" pitchFamily="34" charset="0"/>
            </a:rPr>
            <a:t/>
          </a:r>
          <a:endParaRPr lang="en-US" altLang="zh-CN" sz="4000" b="1">
            <a:latin typeface="Arial" panose="020B0604020202020204" pitchFamily="34" charset="0"/>
            <a:ea typeface="+mj-ea"/>
            <a:cs typeface="Arial" panose="020B0604020202020204" pitchFamily="34" charset="0"/>
          </a:endParaRPr>
        </a:p>
      </dgm:t>
    </dgm:pt>
    <dgm:pt modelId="{CBABFA52-3B31-4B7E-8C69-C4A0BF044765}" cxnId="{CC3A86C1-FAC8-4CA2-8B73-50392CBE7D5F}" type="parTrans">
      <dgm:prSet/>
      <dgm:spPr/>
      <dgm:t>
        <a:bodyPr/>
        <a:p>
          <a:endParaRPr lang="zh-CN" altLang="en-US"/>
        </a:p>
      </dgm:t>
    </dgm:pt>
    <dgm:pt modelId="{0FAE571F-4D82-4654-8BCC-CBF514031E56}" cxnId="{CC3A86C1-FAC8-4CA2-8B73-50392CBE7D5F}" type="sibTrans">
      <dgm:prSet/>
      <dgm:spPr/>
      <dgm:t>
        <a:bodyPr/>
        <a:p>
          <a:endParaRPr lang="zh-CN" altLang="en-US"/>
        </a:p>
      </dgm:t>
    </dgm:pt>
    <dgm:pt modelId="{CAB6A99E-8AA2-44C5-B3C4-D1A88C338556}">
      <dgm:prSet phldrT="[文本]" phldr="0" custT="1"/>
      <dgm:spPr/>
      <dgm:t>
        <a:bodyPr vert="horz" wrap="square"/>
        <a:p>
          <a:pPr eaLnBrk="1" fontAlgn="auto" latinLnBrk="0" hangingPunct="1">
            <a:lnSpc>
              <a:spcPts val="6740"/>
            </a:lnSpc>
            <a:spcBef>
              <a:spcPct val="0"/>
            </a:spcBef>
            <a:spcAft>
              <a:spcPts val="0"/>
            </a:spcAft>
          </a:pPr>
          <a:r>
            <a:rPr lang="en-US" altLang="zh-CN" sz="5700" b="1">
              <a:solidFill>
                <a:srgbClr val="C00000"/>
              </a:solidFill>
            </a:rPr>
            <a:t>P</a:t>
          </a:r>
          <a:r>
            <a:rPr lang="en-US" altLang="zh-CN" sz="4200" b="1"/>
            <a:t>ost-processing</a:t>
          </a:r>
          <a:r>
            <a:rPr lang="en-US" altLang="zh-CN" sz="4200" b="1"/>
            <a:t/>
          </a:r>
          <a:endParaRPr lang="en-US" altLang="zh-CN" sz="4200" b="1"/>
        </a:p>
        <a:p>
          <a:pPr eaLnBrk="1" fontAlgn="auto" latinLnBrk="0" hangingPunct="1">
            <a:lnSpc>
              <a:spcPts val="6740"/>
            </a:lnSpc>
            <a:spcBef>
              <a:spcPct val="0"/>
            </a:spcBef>
            <a:spcAft>
              <a:spcPts val="0"/>
            </a:spcAft>
          </a:pPr>
          <a:r>
            <a:rPr lang="en-US" altLang="zh-CN" sz="4200" b="1"/>
            <a:t>Fusion</a:t>
          </a:r>
          <a:r>
            <a:rPr lang="en-US" altLang="zh-CN" sz="4200" b="1"/>
            <a:t/>
          </a:r>
          <a:endParaRPr lang="en-US" altLang="zh-CN" sz="4200" b="1"/>
        </a:p>
      </dgm:t>
    </dgm:pt>
    <dgm:pt modelId="{C014FCA8-B168-4465-B520-591EF120D5E7}" cxnId="{9E4CF638-764A-4365-9FB0-FF56EB7CF18D}" type="parTrans">
      <dgm:prSet/>
      <dgm:spPr/>
      <dgm:t>
        <a:bodyPr/>
        <a:p>
          <a:endParaRPr lang="zh-CN" altLang="en-US"/>
        </a:p>
      </dgm:t>
    </dgm:pt>
    <dgm:pt modelId="{E3D547A8-7D8F-419A-B980-6BC887C2A486}" cxnId="{9E4CF638-764A-4365-9FB0-FF56EB7CF18D}" type="sibTrans">
      <dgm:prSet/>
      <dgm:spPr/>
      <dgm:t>
        <a:bodyPr/>
        <a:p>
          <a:endParaRPr lang="zh-CN" altLang="en-US"/>
        </a:p>
      </dgm:t>
    </dgm:pt>
    <dgm:pt modelId="{FC3B304E-489A-4826-A0AE-3B7FEA5B6661}" type="pres">
      <dgm:prSet presAssocID="{FB598B81-02AE-4136-AE1F-DA2C65C41A89}" presName="theList" presStyleCnt="0">
        <dgm:presLayoutVars>
          <dgm:dir/>
          <dgm:animLvl val="lvl"/>
          <dgm:resizeHandles val="exact"/>
        </dgm:presLayoutVars>
      </dgm:prSet>
      <dgm:spPr/>
    </dgm:pt>
    <dgm:pt modelId="{1C0174C0-8917-4D18-B383-6F739DD4DD82}" type="pres">
      <dgm:prSet presAssocID="{CB27FB84-7828-4DD8-84EF-5E8A340FF32F}" presName="compNode" presStyleCnt="0"/>
      <dgm:spPr/>
    </dgm:pt>
    <dgm:pt modelId="{04908B2C-437C-40FA-80FF-D2030DBE5F6E}" type="pres">
      <dgm:prSet presAssocID="{CB27FB84-7828-4DD8-84EF-5E8A340FF32F}" presName="aNode" presStyleLbl="bgShp" presStyleIdx="0" presStyleCnt="3"/>
      <dgm:spPr/>
    </dgm:pt>
    <dgm:pt modelId="{9721B303-E918-44E8-9193-F44725F186AC}" type="pres">
      <dgm:prSet presAssocID="{CB27FB84-7828-4DD8-84EF-5E8A340FF32F}" presName="textNode" presStyleCnt="0"/>
      <dgm:spPr/>
    </dgm:pt>
    <dgm:pt modelId="{0BDBD6DF-C225-47AD-9B0D-E9A32F7D9222}" type="pres">
      <dgm:prSet presAssocID="{CB27FB84-7828-4DD8-84EF-5E8A340FF32F}" presName="compChildNode" presStyleCnt="0"/>
      <dgm:spPr/>
    </dgm:pt>
    <dgm:pt modelId="{34C28726-699D-4342-A012-4DB9F7BC2704}" type="pres">
      <dgm:prSet presAssocID="{CB27FB84-7828-4DD8-84EF-5E8A340FF32F}" presName="theInnerList" presStyleCnt="0"/>
      <dgm:spPr/>
    </dgm:pt>
    <dgm:pt modelId="{DC46F4F0-32EC-4B5C-8549-2376002EC6E2}" type="pres">
      <dgm:prSet presAssocID="{75C1BE97-9BEE-4AAB-A97D-3B25F7094C71}" presName="childNode" presStyleLbl="node1" presStyleIdx="0" presStyleCnt="3">
        <dgm:presLayoutVars>
          <dgm:bulletEnabled val="1"/>
        </dgm:presLayoutVars>
      </dgm:prSet>
      <dgm:spPr/>
    </dgm:pt>
    <dgm:pt modelId="{D26CF81B-C684-4680-8F27-AAF383AF6866}" type="pres">
      <dgm:prSet presAssocID="{CB27FB84-7828-4DD8-84EF-5E8A340FF32F}" presName="aSpace" presStyleCnt="0"/>
      <dgm:spPr/>
    </dgm:pt>
    <dgm:pt modelId="{00E2CDC5-16EF-4601-BB98-EB12E91BB13F}" type="pres">
      <dgm:prSet presAssocID="{A338B0CE-1104-483B-9642-5BB24069F978}" presName="compNode" presStyleCnt="0"/>
      <dgm:spPr/>
    </dgm:pt>
    <dgm:pt modelId="{4575CCA1-32D3-44EE-AC9C-084C34CAB5C5}" type="pres">
      <dgm:prSet presAssocID="{A338B0CE-1104-483B-9642-5BB24069F978}" presName="aNode" presStyleLbl="bgShp" presStyleIdx="1" presStyleCnt="3"/>
      <dgm:spPr/>
    </dgm:pt>
    <dgm:pt modelId="{CA68EE23-1CE7-4A7A-9868-3B839EE0B3F3}" type="pres">
      <dgm:prSet presAssocID="{A338B0CE-1104-483B-9642-5BB24069F978}" presName="textNode" presStyleCnt="0"/>
      <dgm:spPr/>
    </dgm:pt>
    <dgm:pt modelId="{0A5E02CD-C0BF-4FAB-A640-FEF612787E6F}" type="pres">
      <dgm:prSet presAssocID="{A338B0CE-1104-483B-9642-5BB24069F978}" presName="compChildNode" presStyleCnt="0"/>
      <dgm:spPr/>
    </dgm:pt>
    <dgm:pt modelId="{3ACE8175-3E22-485A-910D-852E99021B25}" type="pres">
      <dgm:prSet presAssocID="{A338B0CE-1104-483B-9642-5BB24069F978}" presName="theInnerList" presStyleCnt="0"/>
      <dgm:spPr/>
    </dgm:pt>
    <dgm:pt modelId="{771C54E6-F3B7-4393-A450-C050862B1284}" type="pres">
      <dgm:prSet presAssocID="{876E88A4-000D-45DB-A271-38F5D0D691D2}" presName="childNode" presStyleLbl="node1" presStyleIdx="1" presStyleCnt="3">
        <dgm:presLayoutVars>
          <dgm:bulletEnabled val="1"/>
        </dgm:presLayoutVars>
      </dgm:prSet>
      <dgm:spPr/>
    </dgm:pt>
    <dgm:pt modelId="{15FCD7B9-D08C-4DDD-9B78-D6E170E27706}" type="pres">
      <dgm:prSet presAssocID="{876E88A4-000D-45DB-A271-38F5D0D691D2}" presName="aSpace2" presStyleCnt="0"/>
      <dgm:spPr/>
    </dgm:pt>
    <dgm:pt modelId="{F7C89A34-7AD5-4D3B-8522-2F1A5128D525}" type="pres">
      <dgm:prSet presAssocID="{EA374BBB-7E4D-42BB-AB74-25B778B3F221}" presName="childNode" presStyleLbl="node1" presStyleIdx="2" presStyleCnt="3">
        <dgm:presLayoutVars>
          <dgm:bulletEnabled val="1"/>
        </dgm:presLayoutVars>
      </dgm:prSet>
      <dgm:spPr/>
    </dgm:pt>
    <dgm:pt modelId="{3B8F32A1-CB78-460F-A6FA-5E94FE3FFC12}" type="pres">
      <dgm:prSet presAssocID="{A338B0CE-1104-483B-9642-5BB24069F978}" presName="aSpace" presStyleCnt="0"/>
      <dgm:spPr/>
    </dgm:pt>
    <dgm:pt modelId="{2009BCB2-EC0C-488C-ACF3-62E0C5539C15}" type="pres">
      <dgm:prSet presAssocID="{CAB6A99E-8AA2-44C5-B3C4-D1A88C338556}" presName="compNode" presStyleCnt="0"/>
      <dgm:spPr/>
    </dgm:pt>
    <dgm:pt modelId="{3822D433-9B3C-4D19-8361-EAD25DE3029E}" type="pres">
      <dgm:prSet presAssocID="{CAB6A99E-8AA2-44C5-B3C4-D1A88C338556}" presName="aNode" presStyleLbl="bgShp" presStyleIdx="2" presStyleCnt="3"/>
      <dgm:spPr/>
    </dgm:pt>
    <dgm:pt modelId="{A43889D7-C44D-4815-84B0-C961092BA1D6}" type="pres">
      <dgm:prSet presAssocID="{CAB6A99E-8AA2-44C5-B3C4-D1A88C338556}" presName="textNode" presStyleCnt="0"/>
      <dgm:spPr/>
    </dgm:pt>
    <dgm:pt modelId="{FED980FF-D162-4514-A8F4-0AB1358EA5D7}" type="pres">
      <dgm:prSet presAssocID="{CAB6A99E-8AA2-44C5-B3C4-D1A88C338556}" presName="compChildNode" presStyleCnt="0"/>
      <dgm:spPr/>
    </dgm:pt>
    <dgm:pt modelId="{CFF16588-2643-4E79-A104-B0FC3B6A8709}" type="pres">
      <dgm:prSet presAssocID="{CAB6A99E-8AA2-44C5-B3C4-D1A88C338556}" presName="theInnerList" presStyleCnt="0"/>
      <dgm:spPr/>
    </dgm:pt>
  </dgm:ptLst>
  <dgm:cxnLst>
    <dgm:cxn modelId="{A6B10C56-5BDC-4B53-965E-31B3A03791BA}" srcId="{FB598B81-02AE-4136-AE1F-DA2C65C41A89}" destId="{CB27FB84-7828-4DD8-84EF-5E8A340FF32F}" srcOrd="0" destOrd="0" parTransId="{5DD7547D-6EFC-4978-8815-6F09A3FFFC6B}" sibTransId="{4B803734-C3C2-4F62-8AC9-A6FCA507E4EA}"/>
    <dgm:cxn modelId="{C1F2E786-1DDA-4BFE-BDDB-DA9DE788DE30}" srcId="{CB27FB84-7828-4DD8-84EF-5E8A340FF32F}" destId="{75C1BE97-9BEE-4AAB-A97D-3B25F7094C71}" srcOrd="0" destOrd="0" parTransId="{583897E6-E010-4C6F-8DB4-1A52C4AEB413}" sibTransId="{4EBCF855-6C7C-49B3-B4BB-5471CBD6A6F6}"/>
    <dgm:cxn modelId="{456C58E8-17DB-4361-9672-92D64D201689}" srcId="{FB598B81-02AE-4136-AE1F-DA2C65C41A89}" destId="{A338B0CE-1104-483B-9642-5BB24069F978}" srcOrd="1" destOrd="0" parTransId="{8EFD5D2E-9C15-4CF0-919A-8A04F742615D}" sibTransId="{8DDB3552-DE05-4BC6-AF4E-3C3242A00ACD}"/>
    <dgm:cxn modelId="{4B709F04-171D-459D-AE52-964133572C47}" srcId="{A338B0CE-1104-483B-9642-5BB24069F978}" destId="{876E88A4-000D-45DB-A271-38F5D0D691D2}" srcOrd="0" destOrd="1" parTransId="{233BEBBA-30AE-4D91-BC1D-A77A284304F5}" sibTransId="{75A3A30F-F1C2-475A-ADC7-906C25C1EB28}"/>
    <dgm:cxn modelId="{CC3A86C1-FAC8-4CA2-8B73-50392CBE7D5F}" srcId="{A338B0CE-1104-483B-9642-5BB24069F978}" destId="{EA374BBB-7E4D-42BB-AB74-25B778B3F221}" srcOrd="1" destOrd="1" parTransId="{CBABFA52-3B31-4B7E-8C69-C4A0BF044765}" sibTransId="{0FAE571F-4D82-4654-8BCC-CBF514031E56}"/>
    <dgm:cxn modelId="{9E4CF638-764A-4365-9FB0-FF56EB7CF18D}" srcId="{FB598B81-02AE-4136-AE1F-DA2C65C41A89}" destId="{CAB6A99E-8AA2-44C5-B3C4-D1A88C338556}" srcOrd="2" destOrd="0" parTransId="{C014FCA8-B168-4465-B520-591EF120D5E7}" sibTransId="{E3D547A8-7D8F-419A-B980-6BC887C2A486}"/>
    <dgm:cxn modelId="{9F1181FE-51EB-4260-AB9F-322E239F1217}" type="presOf" srcId="{FB598B81-02AE-4136-AE1F-DA2C65C41A89}" destId="{FC3B304E-489A-4826-A0AE-3B7FEA5B6661}" srcOrd="0" destOrd="0" presId="urn:microsoft.com/office/officeart/2005/8/layout/lProcess2"/>
    <dgm:cxn modelId="{AAA596BA-1939-4CC9-8880-5CB078BA3708}" type="presParOf" srcId="{FC3B304E-489A-4826-A0AE-3B7FEA5B6661}" destId="{1C0174C0-8917-4D18-B383-6F739DD4DD82}" srcOrd="0" destOrd="0" presId="urn:microsoft.com/office/officeart/2005/8/layout/lProcess2"/>
    <dgm:cxn modelId="{EF844D41-F05E-4EC1-85EA-45462E4A7A5C}" type="presParOf" srcId="{1C0174C0-8917-4D18-B383-6F739DD4DD82}" destId="{04908B2C-437C-40FA-80FF-D2030DBE5F6E}" srcOrd="0" destOrd="0" presId="urn:microsoft.com/office/officeart/2005/8/layout/lProcess2"/>
    <dgm:cxn modelId="{9AB55AAA-03AD-4F7B-B697-4AC3D7B4A005}" type="presOf" srcId="{CB27FB84-7828-4DD8-84EF-5E8A340FF32F}" destId="{04908B2C-437C-40FA-80FF-D2030DBE5F6E}" srcOrd="0" destOrd="0" presId="urn:microsoft.com/office/officeart/2005/8/layout/lProcess2"/>
    <dgm:cxn modelId="{74098475-BA82-4E8A-A834-DE46588FE996}" type="presParOf" srcId="{1C0174C0-8917-4D18-B383-6F739DD4DD82}" destId="{9721B303-E918-44E8-9193-F44725F186AC}" srcOrd="1" destOrd="0" presId="urn:microsoft.com/office/officeart/2005/8/layout/lProcess2"/>
    <dgm:cxn modelId="{27A7AD99-330C-4544-AFBC-48AD6C1AEF6F}" type="presOf" srcId="{CB27FB84-7828-4DD8-84EF-5E8A340FF32F}" destId="{9721B303-E918-44E8-9193-F44725F186AC}" srcOrd="1" destOrd="0" presId="urn:microsoft.com/office/officeart/2005/8/layout/lProcess2"/>
    <dgm:cxn modelId="{9BCDE0AD-95CD-48A6-98D9-EA22F94CDE6A}" type="presParOf" srcId="{1C0174C0-8917-4D18-B383-6F739DD4DD82}" destId="{0BDBD6DF-C225-47AD-9B0D-E9A32F7D9222}" srcOrd="2" destOrd="0" presId="urn:microsoft.com/office/officeart/2005/8/layout/lProcess2"/>
    <dgm:cxn modelId="{BDB2DE58-B167-4BDB-8622-B7FEEABDC9AE}" type="presParOf" srcId="{0BDBD6DF-C225-47AD-9B0D-E9A32F7D9222}" destId="{34C28726-699D-4342-A012-4DB9F7BC2704}" srcOrd="0" destOrd="2" presId="urn:microsoft.com/office/officeart/2005/8/layout/lProcess2"/>
    <dgm:cxn modelId="{E8E41E52-7DC9-4A79-8E6D-1F119B93BDDA}" type="presParOf" srcId="{34C28726-699D-4342-A012-4DB9F7BC2704}" destId="{DC46F4F0-32EC-4B5C-8549-2376002EC6E2}" srcOrd="0" destOrd="0" presId="urn:microsoft.com/office/officeart/2005/8/layout/lProcess2"/>
    <dgm:cxn modelId="{E7AF0B6F-D49E-4C25-BE2E-558B4AD18915}" type="presOf" srcId="{75C1BE97-9BEE-4AAB-A97D-3B25F7094C71}" destId="{DC46F4F0-32EC-4B5C-8549-2376002EC6E2}" srcOrd="0" destOrd="0" presId="urn:microsoft.com/office/officeart/2005/8/layout/lProcess2"/>
    <dgm:cxn modelId="{BBBCA612-D5BB-423F-8995-9C1CC553D379}" type="presParOf" srcId="{FC3B304E-489A-4826-A0AE-3B7FEA5B6661}" destId="{D26CF81B-C684-4680-8F27-AAF383AF6866}" srcOrd="1" destOrd="0" presId="urn:microsoft.com/office/officeart/2005/8/layout/lProcess2"/>
    <dgm:cxn modelId="{0C5602E3-F7BF-4438-B99F-310B565E0151}" type="presParOf" srcId="{FC3B304E-489A-4826-A0AE-3B7FEA5B6661}" destId="{00E2CDC5-16EF-4601-BB98-EB12E91BB13F}" srcOrd="2" destOrd="0" presId="urn:microsoft.com/office/officeart/2005/8/layout/lProcess2"/>
    <dgm:cxn modelId="{709CA05F-E204-400A-B8DF-2184C80C520D}" type="presParOf" srcId="{00E2CDC5-16EF-4601-BB98-EB12E91BB13F}" destId="{4575CCA1-32D3-44EE-AC9C-084C34CAB5C5}" srcOrd="0" destOrd="2" presId="urn:microsoft.com/office/officeart/2005/8/layout/lProcess2"/>
    <dgm:cxn modelId="{FE2BA78B-48E7-497F-B82B-6981CB2D4D55}" type="presOf" srcId="{A338B0CE-1104-483B-9642-5BB24069F978}" destId="{4575CCA1-32D3-44EE-AC9C-084C34CAB5C5}" srcOrd="0" destOrd="0" presId="urn:microsoft.com/office/officeart/2005/8/layout/lProcess2"/>
    <dgm:cxn modelId="{72492FCB-BB18-46C6-88F2-4001A1F0C478}" type="presParOf" srcId="{00E2CDC5-16EF-4601-BB98-EB12E91BB13F}" destId="{CA68EE23-1CE7-4A7A-9868-3B839EE0B3F3}" srcOrd="1" destOrd="2" presId="urn:microsoft.com/office/officeart/2005/8/layout/lProcess2"/>
    <dgm:cxn modelId="{E9E51BCD-0F35-4BD4-BA2B-B9A5A1B5D0F9}" type="presOf" srcId="{A338B0CE-1104-483B-9642-5BB24069F978}" destId="{CA68EE23-1CE7-4A7A-9868-3B839EE0B3F3}" srcOrd="1" destOrd="0" presId="urn:microsoft.com/office/officeart/2005/8/layout/lProcess2"/>
    <dgm:cxn modelId="{A7FEFF46-AD17-47D6-8A96-1FC2D9911D3B}" type="presParOf" srcId="{00E2CDC5-16EF-4601-BB98-EB12E91BB13F}" destId="{0A5E02CD-C0BF-4FAB-A640-FEF612787E6F}" srcOrd="2" destOrd="2" presId="urn:microsoft.com/office/officeart/2005/8/layout/lProcess2"/>
    <dgm:cxn modelId="{C7F99898-ECBA-46FC-9D82-7E5826A06B8E}" type="presParOf" srcId="{0A5E02CD-C0BF-4FAB-A640-FEF612787E6F}" destId="{3ACE8175-3E22-485A-910D-852E99021B25}" srcOrd="0" destOrd="2" presId="urn:microsoft.com/office/officeart/2005/8/layout/lProcess2"/>
    <dgm:cxn modelId="{6E3533E6-F6B7-43D0-983A-DB06CCA2AE9D}" type="presParOf" srcId="{3ACE8175-3E22-485A-910D-852E99021B25}" destId="{771C54E6-F3B7-4393-A450-C050862B1284}" srcOrd="0" destOrd="0" presId="urn:microsoft.com/office/officeart/2005/8/layout/lProcess2"/>
    <dgm:cxn modelId="{C008999A-7B7C-4BE5-BD57-6B35199B38B3}" type="presOf" srcId="{876E88A4-000D-45DB-A271-38F5D0D691D2}" destId="{771C54E6-F3B7-4393-A450-C050862B1284}" srcOrd="0" destOrd="0" presId="urn:microsoft.com/office/officeart/2005/8/layout/lProcess2"/>
    <dgm:cxn modelId="{1727796A-DA26-443A-BCE2-4DE9737B7ED7}" type="presParOf" srcId="{3ACE8175-3E22-485A-910D-852E99021B25}" destId="{15FCD7B9-D08C-4DDD-9B78-D6E170E27706}" srcOrd="1" destOrd="0" presId="urn:microsoft.com/office/officeart/2005/8/layout/lProcess2"/>
    <dgm:cxn modelId="{44C00052-E9D2-4609-A52B-95C93B749B2E}" type="presParOf" srcId="{3ACE8175-3E22-485A-910D-852E99021B25}" destId="{F7C89A34-7AD5-4D3B-8522-2F1A5128D525}" srcOrd="2" destOrd="0" presId="urn:microsoft.com/office/officeart/2005/8/layout/lProcess2"/>
    <dgm:cxn modelId="{9A1899CE-503A-4DDD-A01C-DDA766253535}" type="presOf" srcId="{EA374BBB-7E4D-42BB-AB74-25B778B3F221}" destId="{F7C89A34-7AD5-4D3B-8522-2F1A5128D525}" srcOrd="0" destOrd="0" presId="urn:microsoft.com/office/officeart/2005/8/layout/lProcess2"/>
    <dgm:cxn modelId="{29A0F3C8-B7E5-48D8-932F-42FC2249BC05}" type="presParOf" srcId="{FC3B304E-489A-4826-A0AE-3B7FEA5B6661}" destId="{3B8F32A1-CB78-460F-A6FA-5E94FE3FFC12}" srcOrd="3" destOrd="0" presId="urn:microsoft.com/office/officeart/2005/8/layout/lProcess2"/>
    <dgm:cxn modelId="{19DDD412-5EEA-41E5-ABA7-8F3C082B7FC2}" type="presParOf" srcId="{FC3B304E-489A-4826-A0AE-3B7FEA5B6661}" destId="{2009BCB2-EC0C-488C-ACF3-62E0C5539C15}" srcOrd="4" destOrd="0" presId="urn:microsoft.com/office/officeart/2005/8/layout/lProcess2"/>
    <dgm:cxn modelId="{B74EE8C8-08E1-430C-95E2-7F35C0E065D2}" type="presParOf" srcId="{2009BCB2-EC0C-488C-ACF3-62E0C5539C15}" destId="{3822D433-9B3C-4D19-8361-EAD25DE3029E}" srcOrd="0" destOrd="4" presId="urn:microsoft.com/office/officeart/2005/8/layout/lProcess2"/>
    <dgm:cxn modelId="{CE8B468D-5430-4197-AA6A-496BD0A068AC}" type="presOf" srcId="{CAB6A99E-8AA2-44C5-B3C4-D1A88C338556}" destId="{3822D433-9B3C-4D19-8361-EAD25DE3029E}" srcOrd="0" destOrd="0" presId="urn:microsoft.com/office/officeart/2005/8/layout/lProcess2"/>
    <dgm:cxn modelId="{FCA37136-3B54-4967-8338-0B9DA5E5E551}" type="presParOf" srcId="{2009BCB2-EC0C-488C-ACF3-62E0C5539C15}" destId="{A43889D7-C44D-4815-84B0-C961092BA1D6}" srcOrd="1" destOrd="4" presId="urn:microsoft.com/office/officeart/2005/8/layout/lProcess2"/>
    <dgm:cxn modelId="{97D8F72B-842D-47B2-A720-1FEB60F91E4C}" type="presOf" srcId="{CAB6A99E-8AA2-44C5-B3C4-D1A88C338556}" destId="{A43889D7-C44D-4815-84B0-C961092BA1D6}" srcOrd="1" destOrd="0" presId="urn:microsoft.com/office/officeart/2005/8/layout/lProcess2"/>
    <dgm:cxn modelId="{B8EC61F4-FE54-496A-879F-AC08536B06EF}" type="presParOf" srcId="{2009BCB2-EC0C-488C-ACF3-62E0C5539C15}" destId="{FED980FF-D162-4514-A8F4-0AB1358EA5D7}" srcOrd="2" destOrd="4" presId="urn:microsoft.com/office/officeart/2005/8/layout/lProcess2"/>
    <dgm:cxn modelId="{FDD6A145-DC97-4954-93CC-4F55D0258C43}" type="presParOf" srcId="{FED980FF-D162-4514-A8F4-0AB1358EA5D7}" destId="{CFF16588-2643-4E79-A104-B0FC3B6A8709}" srcOrd="0" destOrd="2"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DF61C-3291-4ABB-93B4-B4CB7A9F4262}" type="doc">
      <dgm:prSet loTypeId="urn:microsoft.com/office/officeart/2005/8/layout/process1" loCatId="process" qsTypeId="urn:microsoft.com/office/officeart/2005/8/quickstyle/simple1#1" qsCatId="simple" csTypeId="urn:microsoft.com/office/officeart/2005/8/colors/accent1_2#1" csCatId="accent1" phldr="1"/>
      <dgm:spPr/>
    </dgm:pt>
    <dgm:pt modelId="{395480B4-0E31-4342-98B5-29AFFE2F9184}">
      <dgm:prSet phldrT="[文本]" phldr="0" custT="1"/>
      <dgm:spPr/>
      <dgm:t>
        <a:bodyPr vert="horz" wrap="square"/>
        <a:p>
          <a:pPr>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Pre-processing</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A0801302-EB15-4B8F-9E5C-9ED2851DA469}" cxnId="{B4AEBDCF-0CFC-442D-BC31-D773F8292AA0}" type="parTrans">
      <dgm:prSet/>
      <dgm:spPr/>
      <dgm:t>
        <a:bodyPr/>
        <a:lstStyle/>
        <a:p>
          <a:endParaRPr lang="zh-CN" altLang="en-US"/>
        </a:p>
      </dgm:t>
    </dgm:pt>
    <dgm:pt modelId="{FAA21284-60EA-48BE-9C7F-5890D09EBF7D}" cxnId="{B4AEBDCF-0CFC-442D-BC31-D773F8292AA0}" type="sibTrans">
      <dgm:prSet/>
      <dgm:spPr/>
      <dgm:t>
        <a:bodyPr/>
        <a:lstStyle/>
        <a:p>
          <a:endParaRPr lang="zh-CN" altLang="en-US"/>
        </a:p>
      </dgm:t>
    </dgm:pt>
    <dgm:pt modelId="{FF77BF42-4FB4-417C-85C8-1AE76BC9F9CD}">
      <dgm:prSet phldrT="[文本]" phldr="0" custT="1"/>
      <dgm:spPr/>
      <dgm:t>
        <a:bodyPr vert="horz" wrap="square"/>
        <a:p>
          <a:pPr>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Processing</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46C1AC39-6A7E-4206-AFD9-5C74F0895BE2}" cxnId="{B9F0D47E-6407-4B0D-96B6-37074E469E75}" type="parTrans">
      <dgm:prSet/>
      <dgm:spPr/>
      <dgm:t>
        <a:bodyPr/>
        <a:lstStyle/>
        <a:p>
          <a:endParaRPr lang="zh-CN" altLang="en-US"/>
        </a:p>
      </dgm:t>
    </dgm:pt>
    <dgm:pt modelId="{CFD5DE3E-9464-42B4-ADBC-63C94D942381}" cxnId="{B9F0D47E-6407-4B0D-96B6-37074E469E75}" type="sibTrans">
      <dgm:prSet/>
      <dgm:spPr/>
      <dgm:t>
        <a:bodyPr/>
        <a:lstStyle/>
        <a:p>
          <a:endParaRPr lang="zh-CN" altLang="en-US"/>
        </a:p>
      </dgm:t>
    </dgm:pt>
    <dgm:pt modelId="{40DE9B48-E8BB-4018-AE3F-C0474E5B24CB}">
      <dgm:prSet phldrT="[文本]" phldr="0" custT="1"/>
      <dgm:spPr/>
      <dgm:t>
        <a:bodyPr vert="horz" wrap="square"/>
        <a:p>
          <a:pPr>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Post-</a:t>
          </a: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processing</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305004A3-E057-4852-8A9E-D751A1514F6A}" cxnId="{D690F8D1-3816-4172-B67F-47C865579106}" type="parTrans">
      <dgm:prSet/>
      <dgm:spPr/>
      <dgm:t>
        <a:bodyPr/>
        <a:lstStyle/>
        <a:p>
          <a:endParaRPr lang="zh-CN" altLang="en-US"/>
        </a:p>
      </dgm:t>
    </dgm:pt>
    <dgm:pt modelId="{C6414FBA-7AE5-4C79-96CA-E4B34F808898}" cxnId="{D690F8D1-3816-4172-B67F-47C865579106}" type="sibTrans">
      <dgm:prSet/>
      <dgm:spPr/>
      <dgm:t>
        <a:bodyPr/>
        <a:lstStyle/>
        <a:p>
          <a:endParaRPr lang="zh-CN" altLang="en-US"/>
        </a:p>
      </dgm:t>
    </dgm:pt>
    <dgm:pt modelId="{1D92DF33-6AF1-4FC2-8D66-2634BE949981}" type="pres">
      <dgm:prSet presAssocID="{4E8DF61C-3291-4ABB-93B4-B4CB7A9F4262}" presName="Name0" presStyleCnt="0">
        <dgm:presLayoutVars>
          <dgm:dir/>
          <dgm:resizeHandles val="exact"/>
        </dgm:presLayoutVars>
      </dgm:prSet>
      <dgm:spPr/>
    </dgm:pt>
    <dgm:pt modelId="{CA17F6CB-632D-4E5D-A4E6-75155B294A8E}" type="pres">
      <dgm:prSet presAssocID="{395480B4-0E31-4342-98B5-29AFFE2F9184}" presName="node" presStyleLbl="node1" presStyleIdx="0" presStyleCnt="3">
        <dgm:presLayoutVars>
          <dgm:bulletEnabled val="1"/>
        </dgm:presLayoutVars>
      </dgm:prSet>
      <dgm:spPr/>
    </dgm:pt>
    <dgm:pt modelId="{75074BCF-9939-4685-A749-76920EA9CD46}" type="pres">
      <dgm:prSet presAssocID="{FAA21284-60EA-48BE-9C7F-5890D09EBF7D}" presName="sibTrans" presStyleLbl="sibTrans2D1" presStyleIdx="0" presStyleCnt="2"/>
      <dgm:spPr/>
    </dgm:pt>
    <dgm:pt modelId="{1D0C317D-2A48-46B8-9BD8-6D38FEB4AF0C}" type="pres">
      <dgm:prSet presAssocID="{FAA21284-60EA-48BE-9C7F-5890D09EBF7D}" presName="connectorText" presStyleCnt="0"/>
      <dgm:spPr/>
    </dgm:pt>
    <dgm:pt modelId="{4199B82E-91E2-45B7-8F07-6C6466D96B5A}" type="pres">
      <dgm:prSet presAssocID="{FF77BF42-4FB4-417C-85C8-1AE76BC9F9CD}" presName="node" presStyleLbl="node1" presStyleIdx="1" presStyleCnt="3">
        <dgm:presLayoutVars>
          <dgm:bulletEnabled val="1"/>
        </dgm:presLayoutVars>
      </dgm:prSet>
      <dgm:spPr/>
    </dgm:pt>
    <dgm:pt modelId="{256A6234-253D-431C-BB2A-439F3E3CA24C}" type="pres">
      <dgm:prSet presAssocID="{CFD5DE3E-9464-42B4-ADBC-63C94D942381}" presName="sibTrans" presStyleLbl="sibTrans2D1" presStyleIdx="1" presStyleCnt="2"/>
      <dgm:spPr/>
    </dgm:pt>
    <dgm:pt modelId="{4FCBC889-8834-4ED2-8768-4D746E1640E0}" type="pres">
      <dgm:prSet presAssocID="{CFD5DE3E-9464-42B4-ADBC-63C94D942381}" presName="connectorText" presStyleCnt="0"/>
      <dgm:spPr/>
    </dgm:pt>
    <dgm:pt modelId="{3DD89EB0-1267-4FD7-95F4-AF867B1AD060}" type="pres">
      <dgm:prSet presAssocID="{40DE9B48-E8BB-4018-AE3F-C0474E5B24CB}" presName="node" presStyleLbl="node1" presStyleIdx="2" presStyleCnt="3">
        <dgm:presLayoutVars>
          <dgm:bulletEnabled val="1"/>
        </dgm:presLayoutVars>
      </dgm:prSet>
      <dgm:spPr/>
    </dgm:pt>
  </dgm:ptLst>
  <dgm:cxnLst>
    <dgm:cxn modelId="{B4AEBDCF-0CFC-442D-BC31-D773F8292AA0}" srcId="{4E8DF61C-3291-4ABB-93B4-B4CB7A9F4262}" destId="{395480B4-0E31-4342-98B5-29AFFE2F9184}" srcOrd="0" destOrd="0" parTransId="{A0801302-EB15-4B8F-9E5C-9ED2851DA469}" sibTransId="{FAA21284-60EA-48BE-9C7F-5890D09EBF7D}"/>
    <dgm:cxn modelId="{B9F0D47E-6407-4B0D-96B6-37074E469E75}" srcId="{4E8DF61C-3291-4ABB-93B4-B4CB7A9F4262}" destId="{FF77BF42-4FB4-417C-85C8-1AE76BC9F9CD}" srcOrd="1" destOrd="0" parTransId="{46C1AC39-6A7E-4206-AFD9-5C74F0895BE2}" sibTransId="{CFD5DE3E-9464-42B4-ADBC-63C94D942381}"/>
    <dgm:cxn modelId="{D690F8D1-3816-4172-B67F-47C865579106}" srcId="{4E8DF61C-3291-4ABB-93B4-B4CB7A9F4262}" destId="{40DE9B48-E8BB-4018-AE3F-C0474E5B24CB}" srcOrd="2" destOrd="0" parTransId="{305004A3-E057-4852-8A9E-D751A1514F6A}" sibTransId="{C6414FBA-7AE5-4C79-96CA-E4B34F808898}"/>
    <dgm:cxn modelId="{267901CB-CA6A-4385-AFF4-481A9A3FE8BA}" type="presOf" srcId="{4E8DF61C-3291-4ABB-93B4-B4CB7A9F4262}" destId="{1D92DF33-6AF1-4FC2-8D66-2634BE949981}" srcOrd="0" destOrd="0" presId="urn:microsoft.com/office/officeart/2005/8/layout/process1"/>
    <dgm:cxn modelId="{9EBC0840-BBBA-494F-A508-EA5CCB0C2908}" type="presParOf" srcId="{1D92DF33-6AF1-4FC2-8D66-2634BE949981}" destId="{CA17F6CB-632D-4E5D-A4E6-75155B294A8E}" srcOrd="0" destOrd="0" presId="urn:microsoft.com/office/officeart/2005/8/layout/process1"/>
    <dgm:cxn modelId="{71649360-58E6-4420-AB2F-27351C09A5F9}" type="presOf" srcId="{395480B4-0E31-4342-98B5-29AFFE2F9184}" destId="{CA17F6CB-632D-4E5D-A4E6-75155B294A8E}" srcOrd="0" destOrd="0" presId="urn:microsoft.com/office/officeart/2005/8/layout/process1"/>
    <dgm:cxn modelId="{303AD539-398A-4D44-BD98-C92111FA66F3}" type="presParOf" srcId="{1D92DF33-6AF1-4FC2-8D66-2634BE949981}" destId="{75074BCF-9939-4685-A749-76920EA9CD46}" srcOrd="1" destOrd="0" presId="urn:microsoft.com/office/officeart/2005/8/layout/process1"/>
    <dgm:cxn modelId="{F0EA4C56-8422-4F4C-8690-EFD93FA1F327}" type="presOf" srcId="{FAA21284-60EA-48BE-9C7F-5890D09EBF7D}" destId="{75074BCF-9939-4685-A749-76920EA9CD46}" srcOrd="0" destOrd="0" presId="urn:microsoft.com/office/officeart/2005/8/layout/process1"/>
    <dgm:cxn modelId="{36A00564-B616-42F6-876C-EDF12232080D}" type="presParOf" srcId="{75074BCF-9939-4685-A749-76920EA9CD46}" destId="{1D0C317D-2A48-46B8-9BD8-6D38FEB4AF0C}" srcOrd="0" destOrd="1" presId="urn:microsoft.com/office/officeart/2005/8/layout/process1"/>
    <dgm:cxn modelId="{550FCE07-D065-4037-95E0-BFC6431FB48A}" type="presOf" srcId="{FAA21284-60EA-48BE-9C7F-5890D09EBF7D}" destId="{1D0C317D-2A48-46B8-9BD8-6D38FEB4AF0C}" srcOrd="1" destOrd="0" presId="urn:microsoft.com/office/officeart/2005/8/layout/process1"/>
    <dgm:cxn modelId="{89157D59-1C14-451E-A3DB-F65512F577A5}" type="presParOf" srcId="{1D92DF33-6AF1-4FC2-8D66-2634BE949981}" destId="{4199B82E-91E2-45B7-8F07-6C6466D96B5A}" srcOrd="2" destOrd="0" presId="urn:microsoft.com/office/officeart/2005/8/layout/process1"/>
    <dgm:cxn modelId="{0254702B-1BA0-4777-BE16-81D7CE2F469C}" type="presOf" srcId="{FF77BF42-4FB4-417C-85C8-1AE76BC9F9CD}" destId="{4199B82E-91E2-45B7-8F07-6C6466D96B5A}" srcOrd="0" destOrd="0" presId="urn:microsoft.com/office/officeart/2005/8/layout/process1"/>
    <dgm:cxn modelId="{0162B35E-A3B7-4894-BA6C-B8D1008FFC46}" type="presParOf" srcId="{1D92DF33-6AF1-4FC2-8D66-2634BE949981}" destId="{256A6234-253D-431C-BB2A-439F3E3CA24C}" srcOrd="3" destOrd="0" presId="urn:microsoft.com/office/officeart/2005/8/layout/process1"/>
    <dgm:cxn modelId="{6B363952-5D63-4632-B1A1-4557F5CC7588}" type="presOf" srcId="{CFD5DE3E-9464-42B4-ADBC-63C94D942381}" destId="{256A6234-253D-431C-BB2A-439F3E3CA24C}" srcOrd="0" destOrd="0" presId="urn:microsoft.com/office/officeart/2005/8/layout/process1"/>
    <dgm:cxn modelId="{F1FA6841-A950-4A95-B4AB-5C71D7B322CB}" type="presParOf" srcId="{256A6234-253D-431C-BB2A-439F3E3CA24C}" destId="{4FCBC889-8834-4ED2-8768-4D746E1640E0}" srcOrd="0" destOrd="3" presId="urn:microsoft.com/office/officeart/2005/8/layout/process1"/>
    <dgm:cxn modelId="{F990CFAA-C523-4CC1-AB46-DE56907C08D7}" type="presOf" srcId="{CFD5DE3E-9464-42B4-ADBC-63C94D942381}" destId="{4FCBC889-8834-4ED2-8768-4D746E1640E0}" srcOrd="1" destOrd="0" presId="urn:microsoft.com/office/officeart/2005/8/layout/process1"/>
    <dgm:cxn modelId="{40D4C094-8E3E-4F8D-B527-0AEEA3CCD03C}" type="presParOf" srcId="{1D92DF33-6AF1-4FC2-8D66-2634BE949981}" destId="{3DD89EB0-1267-4FD7-95F4-AF867B1AD060}" srcOrd="4" destOrd="0" presId="urn:microsoft.com/office/officeart/2005/8/layout/process1"/>
    <dgm:cxn modelId="{6E783235-4363-4BC0-9A0F-CE6903450AF4}" type="presOf" srcId="{40DE9B48-E8BB-4018-AE3F-C0474E5B24CB}" destId="{3DD89EB0-1267-4FD7-95F4-AF867B1AD060}"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5382240" cy="7023735"/>
        <a:chOff x="0" y="0"/>
        <a:chExt cx="15382240" cy="7023735"/>
      </a:xfrm>
    </dsp:grpSpPr>
    <dsp:sp modelId="{04908B2C-437C-40FA-80FF-D2030DBE5F6E}">
      <dsp:nvSpPr>
        <dsp:cNvPr id="3" name="圆角矩形 2"/>
        <dsp:cNvSpPr/>
      </dsp:nvSpPr>
      <dsp:spPr bwMode="white">
        <a:xfrm>
          <a:off x="0" y="0"/>
          <a:ext cx="4883251" cy="7023735"/>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Body>
        <a:bodyPr vert="horz" wrap="square" lIns="217169" tIns="217169" rIns="217169" bIns="2171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ts val="6700"/>
            </a:lnSpc>
            <a:spcBef>
              <a:spcPct val="0"/>
            </a:spcBef>
            <a:spcAft>
              <a:spcPts val="0"/>
            </a:spcAft>
          </a:pPr>
          <a:r>
            <a:rPr lang="en-US" altLang="zh-CN" sz="5700" b="1">
              <a:solidFill>
                <a:srgbClr val="C00000"/>
              </a:solidFill>
            </a:rPr>
            <a:t>P</a:t>
          </a:r>
          <a:r>
            <a:rPr lang="en-US" altLang="zh-CN" sz="4200" b="1">
              <a:solidFill>
                <a:schemeClr val="dk1"/>
              </a:solidFill>
            </a:rPr>
            <a:t>re-processing</a:t>
          </a:r>
          <a:endParaRPr lang="en-US" altLang="zh-CN" sz="4200" b="1">
            <a:solidFill>
              <a:schemeClr val="dk1"/>
            </a:solidFill>
          </a:endParaRPr>
        </a:p>
        <a:p>
          <a:pPr lvl="0" eaLnBrk="1" fontAlgn="auto" latinLnBrk="0" hangingPunct="1">
            <a:lnSpc>
              <a:spcPts val="6700"/>
            </a:lnSpc>
            <a:spcBef>
              <a:spcPct val="0"/>
            </a:spcBef>
            <a:spcAft>
              <a:spcPts val="0"/>
            </a:spcAft>
          </a:pPr>
          <a:r>
            <a:rPr lang="en-US" altLang="zh-CN" sz="4200" b="1">
              <a:solidFill>
                <a:schemeClr val="dk1"/>
              </a:solidFill>
            </a:rPr>
            <a:t>Fusion</a:t>
          </a:r>
          <a:endParaRPr lang="en-US" altLang="zh-CN" sz="4200" b="1">
            <a:solidFill>
              <a:schemeClr val="dk1"/>
            </a:solidFill>
          </a:endParaRPr>
        </a:p>
      </dsp:txBody>
      <dsp:txXfrm>
        <a:off x="0" y="0"/>
        <a:ext cx="4883251" cy="7023735"/>
      </dsp:txXfrm>
    </dsp:sp>
    <dsp:sp modelId="{DC46F4F0-32EC-4B5C-8549-2376002EC6E2}">
      <dsp:nvSpPr>
        <dsp:cNvPr id="4" name="圆角矩形 3"/>
        <dsp:cNvSpPr/>
      </dsp:nvSpPr>
      <dsp:spPr bwMode="white">
        <a:xfrm>
          <a:off x="488325" y="2107121"/>
          <a:ext cx="3906601" cy="456542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44780" tIns="108584" rIns="144780" bIns="10858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5700" b="1">
              <a:solidFill>
                <a:schemeClr val="accent3"/>
              </a:solidFill>
            </a:rPr>
            <a:t>P</a:t>
          </a:r>
          <a:r>
            <a:rPr lang="en-US" altLang="zh-CN" sz="4000" b="1"/>
            <a:t>hrase Term Extraction in PDF</a:t>
          </a:r>
          <a:endParaRPr lang="en-US" altLang="zh-CN" sz="4000" b="1"/>
        </a:p>
      </dsp:txBody>
      <dsp:txXfrm>
        <a:off x="488325" y="2107121"/>
        <a:ext cx="3906601" cy="4565428"/>
      </dsp:txXfrm>
    </dsp:sp>
    <dsp:sp modelId="{4575CCA1-32D3-44EE-AC9C-084C34CAB5C5}">
      <dsp:nvSpPr>
        <dsp:cNvPr id="6" name="圆角矩形 5"/>
        <dsp:cNvSpPr/>
      </dsp:nvSpPr>
      <dsp:spPr bwMode="white">
        <a:xfrm>
          <a:off x="5249495" y="0"/>
          <a:ext cx="4883251" cy="7023735"/>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Body>
        <a:bodyPr vert="horz" wrap="square" lIns="217169" tIns="217169" rIns="217169" bIns="2171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ts val="6700"/>
            </a:lnSpc>
            <a:spcBef>
              <a:spcPct val="0"/>
            </a:spcBef>
            <a:spcAft>
              <a:spcPts val="0"/>
            </a:spcAft>
          </a:pPr>
          <a:r>
            <a:rPr lang="en-US" altLang="zh-CN" sz="5700" b="1">
              <a:solidFill>
                <a:srgbClr val="C00000"/>
              </a:solidFill>
            </a:rPr>
            <a:t>P</a:t>
          </a:r>
          <a:r>
            <a:rPr lang="en-US" altLang="zh-CN" sz="4200" b="1">
              <a:solidFill>
                <a:schemeClr val="dk1"/>
              </a:solidFill>
            </a:rPr>
            <a:t>rocessing</a:t>
          </a:r>
          <a:endParaRPr lang="en-US" altLang="zh-CN" sz="4200" b="1">
            <a:solidFill>
              <a:schemeClr val="dk1"/>
            </a:solidFill>
          </a:endParaRPr>
        </a:p>
        <a:p>
          <a:pPr lvl="0" eaLnBrk="1" fontAlgn="auto" latinLnBrk="0" hangingPunct="1">
            <a:lnSpc>
              <a:spcPts val="6700"/>
            </a:lnSpc>
            <a:spcBef>
              <a:spcPct val="0"/>
            </a:spcBef>
            <a:spcAft>
              <a:spcPts val="0"/>
            </a:spcAft>
          </a:pPr>
          <a:r>
            <a:rPr lang="en-US" altLang="zh-CN" sz="4200" b="1">
              <a:solidFill>
                <a:schemeClr val="dk1"/>
              </a:solidFill>
            </a:rPr>
            <a:t>Fusion</a:t>
          </a:r>
          <a:endParaRPr lang="en-US" altLang="zh-CN" sz="4200" b="1">
            <a:solidFill>
              <a:schemeClr val="dk1"/>
            </a:solidFill>
          </a:endParaRPr>
        </a:p>
      </dsp:txBody>
      <dsp:txXfrm>
        <a:off x="5249495" y="0"/>
        <a:ext cx="4883251" cy="7023735"/>
      </dsp:txXfrm>
    </dsp:sp>
    <dsp:sp modelId="{771C54E6-F3B7-4393-A450-C050862B1284}">
      <dsp:nvSpPr>
        <dsp:cNvPr id="7" name="圆角矩形 6"/>
        <dsp:cNvSpPr/>
      </dsp:nvSpPr>
      <dsp:spPr bwMode="white">
        <a:xfrm>
          <a:off x="5737820" y="2107121"/>
          <a:ext cx="3906601" cy="211966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44780" tIns="108584" rIns="144780" bIns="10858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5700" b="1" dirty="0">
              <a:solidFill>
                <a:schemeClr val="accent3"/>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a:t>
          </a:r>
          <a:r>
            <a:rPr lang="en-US" altLang="zh-CN" sz="40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rompt Engineering </a:t>
          </a:r>
          <a:endParaRPr lang="zh-CN" altLang="en-US" sz="4000"/>
        </a:p>
      </dsp:txBody>
      <dsp:txXfrm>
        <a:off x="5737820" y="2107121"/>
        <a:ext cx="3906601" cy="2119663"/>
      </dsp:txXfrm>
    </dsp:sp>
    <dsp:sp modelId="{F7C89A34-7AD5-4D3B-8522-2F1A5128D525}">
      <dsp:nvSpPr>
        <dsp:cNvPr id="8" name="圆角矩形 7"/>
        <dsp:cNvSpPr/>
      </dsp:nvSpPr>
      <dsp:spPr bwMode="white">
        <a:xfrm>
          <a:off x="5737820" y="4552885"/>
          <a:ext cx="3906601" cy="211966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44780" tIns="108584" rIns="144780" bIns="10858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5700" b="1">
              <a:solidFill>
                <a:schemeClr val="accent3"/>
              </a:solidFill>
              <a:latin typeface="Arial" panose="020B0604020202020204" pitchFamily="34" charset="0"/>
              <a:cs typeface="Arial" panose="020B0604020202020204" pitchFamily="34" charset="0"/>
              <a:sym typeface="+mn-ea"/>
            </a:rPr>
            <a:t>P</a:t>
          </a:r>
          <a:r>
            <a:rPr lang="en-US" altLang="zh-CN" sz="4000" b="1">
              <a:latin typeface="Arial" panose="020B0604020202020204" pitchFamily="34" charset="0"/>
              <a:ea typeface="+mj-ea"/>
              <a:cs typeface="Arial" panose="020B0604020202020204" pitchFamily="34" charset="0"/>
              <a:sym typeface="+mn-ea"/>
            </a:rPr>
            <a:t>-tuning v2</a:t>
          </a:r>
          <a:endParaRPr lang="en-US" altLang="zh-CN" sz="4000" b="1">
            <a:latin typeface="Arial" panose="020B0604020202020204" pitchFamily="34" charset="0"/>
            <a:ea typeface="+mj-ea"/>
            <a:cs typeface="Arial" panose="020B0604020202020204" pitchFamily="34" charset="0"/>
          </a:endParaRPr>
        </a:p>
      </dsp:txBody>
      <dsp:txXfrm>
        <a:off x="5737820" y="4552885"/>
        <a:ext cx="3906601" cy="2119663"/>
      </dsp:txXfrm>
    </dsp:sp>
    <dsp:sp modelId="{3822D433-9B3C-4D19-8361-EAD25DE3029E}">
      <dsp:nvSpPr>
        <dsp:cNvPr id="9" name="圆角矩形 8"/>
        <dsp:cNvSpPr/>
      </dsp:nvSpPr>
      <dsp:spPr bwMode="white">
        <a:xfrm>
          <a:off x="10498989" y="0"/>
          <a:ext cx="4883251" cy="7023735"/>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Body>
        <a:bodyPr vert="horz" wrap="square" lIns="217169" tIns="217169" rIns="217169" bIns="2171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eaLnBrk="1" fontAlgn="auto" latinLnBrk="0" hangingPunct="1">
            <a:lnSpc>
              <a:spcPts val="6740"/>
            </a:lnSpc>
            <a:spcBef>
              <a:spcPct val="0"/>
            </a:spcBef>
            <a:spcAft>
              <a:spcPts val="0"/>
            </a:spcAft>
          </a:pPr>
          <a:r>
            <a:rPr lang="en-US" altLang="zh-CN" sz="5700" b="1">
              <a:solidFill>
                <a:srgbClr val="C00000"/>
              </a:solidFill>
            </a:rPr>
            <a:t>P</a:t>
          </a:r>
          <a:r>
            <a:rPr lang="en-US" altLang="zh-CN" sz="4200" b="1">
              <a:solidFill>
                <a:schemeClr val="dk1"/>
              </a:solidFill>
            </a:rPr>
            <a:t>ost-processing</a:t>
          </a:r>
          <a:endParaRPr lang="en-US" altLang="zh-CN" sz="4200" b="1">
            <a:solidFill>
              <a:schemeClr val="dk1"/>
            </a:solidFill>
          </a:endParaRPr>
        </a:p>
        <a:p>
          <a:pPr lvl="0" eaLnBrk="1" fontAlgn="auto" latinLnBrk="0" hangingPunct="1">
            <a:lnSpc>
              <a:spcPts val="6740"/>
            </a:lnSpc>
            <a:spcBef>
              <a:spcPct val="0"/>
            </a:spcBef>
            <a:spcAft>
              <a:spcPts val="0"/>
            </a:spcAft>
          </a:pPr>
          <a:r>
            <a:rPr lang="en-US" altLang="zh-CN" sz="4200" b="1">
              <a:solidFill>
                <a:schemeClr val="dk1"/>
              </a:solidFill>
            </a:rPr>
            <a:t>Fusion</a:t>
          </a:r>
          <a:endParaRPr lang="en-US" altLang="zh-CN" sz="4200" b="1">
            <a:solidFill>
              <a:schemeClr val="dk1"/>
            </a:solidFill>
          </a:endParaRPr>
        </a:p>
      </dsp:txBody>
      <dsp:txXfrm>
        <a:off x="10498989" y="0"/>
        <a:ext cx="4883251" cy="7023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2523216" cy="8070427"/>
        <a:chOff x="0" y="0"/>
        <a:chExt cx="12523216" cy="8070427"/>
      </a:xfrm>
    </dsp:grpSpPr>
    <dsp:sp modelId="{CA17F6CB-632D-4E5D-A4E6-75155B294A8E}">
      <dsp:nvSpPr>
        <dsp:cNvPr id="3" name="圆角矩形 2"/>
        <dsp:cNvSpPr/>
      </dsp:nvSpPr>
      <dsp:spPr bwMode="white">
        <a:xfrm>
          <a:off x="0" y="3046539"/>
          <a:ext cx="3295583" cy="197735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Pre-processing</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0" y="3046539"/>
        <a:ext cx="3295583" cy="1977350"/>
      </dsp:txXfrm>
    </dsp:sp>
    <dsp:sp modelId="{75074BCF-9939-4685-A749-76920EA9CD46}">
      <dsp:nvSpPr>
        <dsp:cNvPr id="4" name="右箭头 3"/>
        <dsp:cNvSpPr/>
      </dsp:nvSpPr>
      <dsp:spPr bwMode="white">
        <a:xfrm>
          <a:off x="3605368" y="3626561"/>
          <a:ext cx="698664" cy="81730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32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endParaRPr lang="zh-CN" altLang="en-US"/>
        </a:p>
      </dsp:txBody>
      <dsp:txXfrm>
        <a:off x="3605368" y="3626561"/>
        <a:ext cx="698664" cy="817305"/>
      </dsp:txXfrm>
    </dsp:sp>
    <dsp:sp modelId="{4199B82E-91E2-45B7-8F07-6C6466D96B5A}">
      <dsp:nvSpPr>
        <dsp:cNvPr id="5" name="圆角矩形 4"/>
        <dsp:cNvSpPr/>
      </dsp:nvSpPr>
      <dsp:spPr bwMode="white">
        <a:xfrm>
          <a:off x="4613816" y="3046539"/>
          <a:ext cx="3295583" cy="197735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Processing</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4613816" y="3046539"/>
        <a:ext cx="3295583" cy="1977350"/>
      </dsp:txXfrm>
    </dsp:sp>
    <dsp:sp modelId="{256A6234-253D-431C-BB2A-439F3E3CA24C}">
      <dsp:nvSpPr>
        <dsp:cNvPr id="6" name="右箭头 5"/>
        <dsp:cNvSpPr/>
      </dsp:nvSpPr>
      <dsp:spPr bwMode="white">
        <a:xfrm>
          <a:off x="8219184" y="3626561"/>
          <a:ext cx="698664" cy="81730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32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endParaRPr lang="zh-CN" altLang="en-US"/>
        </a:p>
      </dsp:txBody>
      <dsp:txXfrm>
        <a:off x="8219184" y="3626561"/>
        <a:ext cx="698664" cy="817305"/>
      </dsp:txXfrm>
    </dsp:sp>
    <dsp:sp modelId="{3DD89EB0-1267-4FD7-95F4-AF867B1AD060}">
      <dsp:nvSpPr>
        <dsp:cNvPr id="7" name="圆角矩形 6"/>
        <dsp:cNvSpPr/>
      </dsp:nvSpPr>
      <dsp:spPr bwMode="white">
        <a:xfrm>
          <a:off x="9227633" y="3046539"/>
          <a:ext cx="3295583" cy="197735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Post-</a:t>
          </a:r>
          <a:r>
            <a:rPr lang="en-US" altLang="zh-CN" sz="2800" b="1" dirty="0">
              <a:solidFill>
                <a:schemeClr val="bg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processing</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9227633" y="3046539"/>
        <a:ext cx="3295583" cy="197735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rSet qsTypeId="urn:microsoft.com/office/officeart/2005/8/quickstyle/simple5"/>
        </dgm:pt>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 modelId="6" srcId="0" destId="3" srcOrd="2"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1143000" y="685800"/>
            <a:ext cx="4572000" cy="3429000"/>
          </a:xfrm>
          <a:prstGeom prst="rect">
            <a:avLst/>
          </a:prstGeom>
        </p:spPr>
        <p:txBody>
          <a:bodyPr/>
          <a:lstStyle/>
          <a:p/>
        </p:txBody>
      </p:sp>
      <p:sp>
        <p:nvSpPr>
          <p:cNvPr id="216" name="Shape 21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j-lt"/>
        <a:ea typeface="+mj-ea"/>
        <a:cs typeface="+mj-cs"/>
        <a:sym typeface="Alibaba PuHuiTi 2 55 Regular"/>
      </a:defRPr>
    </a:lvl1pPr>
    <a:lvl2pPr indent="228600" defTabSz="457200" latinLnBrk="0">
      <a:lnSpc>
        <a:spcPct val="118000"/>
      </a:lnSpc>
      <a:defRPr sz="2200">
        <a:latin typeface="+mj-lt"/>
        <a:ea typeface="+mj-ea"/>
        <a:cs typeface="+mj-cs"/>
        <a:sym typeface="Alibaba PuHuiTi 2 55 Regular"/>
      </a:defRPr>
    </a:lvl2pPr>
    <a:lvl3pPr indent="457200" defTabSz="457200" latinLnBrk="0">
      <a:lnSpc>
        <a:spcPct val="118000"/>
      </a:lnSpc>
      <a:defRPr sz="2200">
        <a:latin typeface="+mj-lt"/>
        <a:ea typeface="+mj-ea"/>
        <a:cs typeface="+mj-cs"/>
        <a:sym typeface="Alibaba PuHuiTi 2 55 Regular"/>
      </a:defRPr>
    </a:lvl3pPr>
    <a:lvl4pPr indent="685800" defTabSz="457200" latinLnBrk="0">
      <a:lnSpc>
        <a:spcPct val="118000"/>
      </a:lnSpc>
      <a:defRPr sz="2200">
        <a:latin typeface="+mj-lt"/>
        <a:ea typeface="+mj-ea"/>
        <a:cs typeface="+mj-cs"/>
        <a:sym typeface="Alibaba PuHuiTi 2 55 Regular"/>
      </a:defRPr>
    </a:lvl4pPr>
    <a:lvl5pPr indent="914400" defTabSz="457200" latinLnBrk="0">
      <a:lnSpc>
        <a:spcPct val="118000"/>
      </a:lnSpc>
      <a:defRPr sz="2200">
        <a:latin typeface="+mj-lt"/>
        <a:ea typeface="+mj-ea"/>
        <a:cs typeface="+mj-cs"/>
        <a:sym typeface="Alibaba PuHuiTi 2 55 Regular"/>
      </a:defRPr>
    </a:lvl5pPr>
    <a:lvl6pPr indent="1143000" defTabSz="457200" latinLnBrk="0">
      <a:lnSpc>
        <a:spcPct val="118000"/>
      </a:lnSpc>
      <a:defRPr sz="2200">
        <a:latin typeface="+mj-lt"/>
        <a:ea typeface="+mj-ea"/>
        <a:cs typeface="+mj-cs"/>
        <a:sym typeface="Alibaba PuHuiTi 2 55 Regular"/>
      </a:defRPr>
    </a:lvl6pPr>
    <a:lvl7pPr indent="1371600" defTabSz="457200" latinLnBrk="0">
      <a:lnSpc>
        <a:spcPct val="118000"/>
      </a:lnSpc>
      <a:defRPr sz="2200">
        <a:latin typeface="+mj-lt"/>
        <a:ea typeface="+mj-ea"/>
        <a:cs typeface="+mj-cs"/>
        <a:sym typeface="Alibaba PuHuiTi 2 55 Regular"/>
      </a:defRPr>
    </a:lvl7pPr>
    <a:lvl8pPr indent="1600200" defTabSz="457200" latinLnBrk="0">
      <a:lnSpc>
        <a:spcPct val="118000"/>
      </a:lnSpc>
      <a:defRPr sz="2200">
        <a:latin typeface="+mj-lt"/>
        <a:ea typeface="+mj-ea"/>
        <a:cs typeface="+mj-cs"/>
        <a:sym typeface="Alibaba PuHuiTi 2 55 Regular"/>
      </a:defRPr>
    </a:lvl8pPr>
    <a:lvl9pPr indent="1828800" defTabSz="457200" latinLnBrk="0">
      <a:lnSpc>
        <a:spcPct val="118000"/>
      </a:lnSpc>
      <a:defRPr sz="2200">
        <a:latin typeface="+mj-lt"/>
        <a:ea typeface="+mj-ea"/>
        <a:cs typeface="+mj-cs"/>
        <a:sym typeface="Alibaba PuHuiTi 2 55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0" lang="zh-CN" altLang="en-US" sz="2400" b="0" i="0" u="none" strike="noStrike" kern="1200" cap="none" spc="0" normalizeH="0" baseline="0">
              <a:ln>
                <a:noFill/>
              </a:ln>
              <a:solidFill>
                <a:schemeClr val="tx1"/>
              </a:solidFill>
              <a:effectLst/>
              <a:uFillTx/>
              <a:latin typeface="+mj-ea"/>
              <a:ea typeface="+mj-ea"/>
              <a:cs typeface="+mn-cs"/>
              <a:sym typeface="Alibaba PuHuiTi 2 55 Regul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页_副本">
    <p:bg>
      <p:bgPr>
        <a:solidFill>
          <a:srgbClr val="FFFFFF"/>
        </a:solidFill>
        <a:effectLst/>
      </p:bgPr>
    </p:bg>
    <p:spTree>
      <p:nvGrpSpPr>
        <p:cNvPr id="1" name=""/>
        <p:cNvGrpSpPr/>
        <p:nvPr/>
      </p:nvGrpSpPr>
      <p:grpSpPr>
        <a:xfrm>
          <a:off x="0" y="0"/>
          <a:ext cx="0" cy="0"/>
          <a:chOff x="0" y="0"/>
          <a:chExt cx="0" cy="0"/>
        </a:xfrm>
      </p:grpSpPr>
      <p:grpSp>
        <p:nvGrpSpPr>
          <p:cNvPr id="51" name="成组"/>
          <p:cNvGrpSpPr/>
          <p:nvPr/>
        </p:nvGrpSpPr>
        <p:grpSpPr>
          <a:xfrm>
            <a:off x="2317805" y="342717"/>
            <a:ext cx="19748391" cy="1536666"/>
            <a:chOff x="0" y="0"/>
            <a:chExt cx="19748390" cy="1536665"/>
          </a:xfrm>
        </p:grpSpPr>
        <p:pic>
          <p:nvPicPr>
            <p:cNvPr id="46"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47"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48"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49"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50" name="图片 4" descr="图片 4"/>
            <p:cNvPicPr>
              <a:picLocks noChangeAspect="1"/>
            </p:cNvPicPr>
            <p:nvPr/>
          </p:nvPicPr>
          <p:blipFill>
            <a:blip r:embed="rId6"/>
            <a:stretch>
              <a:fillRect/>
            </a:stretch>
          </p:blipFill>
          <p:spPr>
            <a:xfrm>
              <a:off x="16019191" y="233904"/>
              <a:ext cx="3729200" cy="1036638"/>
            </a:xfrm>
            <a:prstGeom prst="rect">
              <a:avLst/>
            </a:prstGeom>
            <a:ln w="12700" cap="flat">
              <a:noFill/>
              <a:miter lim="400000"/>
              <a:headEnd/>
              <a:tailEnd/>
            </a:ln>
            <a:effectLst/>
          </p:spPr>
        </p:pic>
      </p:grpSp>
      <p:sp>
        <p:nvSpPr>
          <p:cNvPr id="5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谢谢">
    <p:bg>
      <p:bgPr>
        <a:solidFill>
          <a:srgbClr val="FFFFFF"/>
        </a:solidFill>
        <a:effectLst/>
      </p:bgPr>
    </p:bg>
    <p:spTree>
      <p:nvGrpSpPr>
        <p:cNvPr id="1" name=""/>
        <p:cNvGrpSpPr/>
        <p:nvPr/>
      </p:nvGrpSpPr>
      <p:grpSpPr>
        <a:xfrm>
          <a:off x="0" y="0"/>
          <a:ext cx="0" cy="0"/>
          <a:chOff x="0" y="0"/>
          <a:chExt cx="0" cy="0"/>
        </a:xfrm>
      </p:grpSpPr>
      <p:sp>
        <p:nvSpPr>
          <p:cNvPr id="59" name="任意多边形: 形状 83"/>
          <p:cNvSpPr/>
          <p:nvPr/>
        </p:nvSpPr>
        <p:spPr>
          <a:xfrm>
            <a:off x="-7428012" y="-1995862"/>
            <a:ext cx="16976924" cy="16976924"/>
          </a:xfrm>
          <a:prstGeom prst="ellipse">
            <a:avLst/>
          </a:prstGeom>
          <a:gradFill>
            <a:gsLst>
              <a:gs pos="0">
                <a:srgbClr val="E4E5E7">
                  <a:alpha val="4539"/>
                </a:srgbClr>
              </a:gs>
              <a:gs pos="100000">
                <a:srgbClr val="111111">
                  <a:alpha val="1494"/>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endParaRPr sz="5000"/>
          </a:p>
        </p:txBody>
      </p:sp>
      <p:sp>
        <p:nvSpPr>
          <p:cNvPr id="60" name="任意多边形: 形状 83"/>
          <p:cNvSpPr/>
          <p:nvPr/>
        </p:nvSpPr>
        <p:spPr>
          <a:xfrm rot="14363551">
            <a:off x="18683188" y="7157938"/>
            <a:ext cx="16976924" cy="16976924"/>
          </a:xfrm>
          <a:prstGeom prst="ellipse">
            <a:avLst/>
          </a:prstGeom>
          <a:gradFill>
            <a:gsLst>
              <a:gs pos="0">
                <a:srgbClr val="E4E5E7">
                  <a:alpha val="2514"/>
                </a:srgbClr>
              </a:gs>
              <a:gs pos="100000">
                <a:srgbClr val="000000">
                  <a:alpha val="4112"/>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endParaRPr sz="5000"/>
          </a:p>
        </p:txBody>
      </p:sp>
      <p:grpSp>
        <p:nvGrpSpPr>
          <p:cNvPr id="66" name="成组"/>
          <p:cNvGrpSpPr/>
          <p:nvPr/>
        </p:nvGrpSpPr>
        <p:grpSpPr>
          <a:xfrm>
            <a:off x="2317805" y="342717"/>
            <a:ext cx="19748390" cy="1536666"/>
            <a:chOff x="0" y="0"/>
            <a:chExt cx="19748390" cy="1536665"/>
          </a:xfrm>
        </p:grpSpPr>
        <p:pic>
          <p:nvPicPr>
            <p:cNvPr id="61"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62"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63"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64"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65" name="图片 4" descr="图片 4"/>
            <p:cNvPicPr>
              <a:picLocks noChangeAspect="1"/>
            </p:cNvPicPr>
            <p:nvPr/>
          </p:nvPicPr>
          <p:blipFill>
            <a:blip r:embed="rId6"/>
            <a:stretch>
              <a:fillRect/>
            </a:stretch>
          </p:blipFill>
          <p:spPr>
            <a:xfrm>
              <a:off x="16019190" y="233904"/>
              <a:ext cx="3729200" cy="1036637"/>
            </a:xfrm>
            <a:prstGeom prst="rect">
              <a:avLst/>
            </a:prstGeom>
            <a:ln w="12700" cap="flat">
              <a:noFill/>
              <a:miter lim="400000"/>
              <a:headEnd/>
              <a:tailEnd/>
            </a:ln>
            <a:effectLst/>
          </p:spPr>
        </p:pic>
      </p:gr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封面_副本">
    <p:spTree>
      <p:nvGrpSpPr>
        <p:cNvPr id="1" name=""/>
        <p:cNvGrpSpPr/>
        <p:nvPr/>
      </p:nvGrpSpPr>
      <p:grpSpPr>
        <a:xfrm>
          <a:off x="0" y="0"/>
          <a:ext cx="0" cy="0"/>
          <a:chOff x="0" y="0"/>
          <a:chExt cx="0" cy="0"/>
        </a:xfrm>
      </p:grpSpPr>
      <p:grpSp>
        <p:nvGrpSpPr>
          <p:cNvPr id="25" name="成组"/>
          <p:cNvGrpSpPr/>
          <p:nvPr/>
        </p:nvGrpSpPr>
        <p:grpSpPr>
          <a:xfrm>
            <a:off x="4703674" y="398378"/>
            <a:ext cx="14976653" cy="1014749"/>
            <a:chOff x="0" y="0"/>
            <a:chExt cx="14976650" cy="1014748"/>
          </a:xfrm>
        </p:grpSpPr>
        <p:pic>
          <p:nvPicPr>
            <p:cNvPr id="20" name="交大.png" descr="交大.png"/>
            <p:cNvPicPr>
              <a:picLocks noChangeAspect="1"/>
            </p:cNvPicPr>
            <p:nvPr/>
          </p:nvPicPr>
          <p:blipFill>
            <a:blip r:embed="rId2"/>
            <a:srcRect/>
            <a:stretch>
              <a:fillRect/>
            </a:stretch>
          </p:blipFill>
          <p:spPr>
            <a:xfrm>
              <a:off x="7573940" y="303014"/>
              <a:ext cx="1713997" cy="459506"/>
            </a:xfrm>
            <a:prstGeom prst="rect">
              <a:avLst/>
            </a:prstGeom>
            <a:ln w="12700" cap="flat">
              <a:noFill/>
              <a:miter lim="400000"/>
              <a:headEnd/>
              <a:tailEnd/>
            </a:ln>
            <a:effectLst/>
          </p:spPr>
        </p:pic>
        <p:pic>
          <p:nvPicPr>
            <p:cNvPr id="21" name="智普.png" descr="智普.png"/>
            <p:cNvPicPr>
              <a:picLocks noChangeAspect="1"/>
            </p:cNvPicPr>
            <p:nvPr/>
          </p:nvPicPr>
          <p:blipFill>
            <a:blip r:embed="rId3"/>
            <a:stretch>
              <a:fillRect/>
            </a:stretch>
          </p:blipFill>
          <p:spPr>
            <a:xfrm>
              <a:off x="0" y="87353"/>
              <a:ext cx="2499880" cy="909358"/>
            </a:xfrm>
            <a:prstGeom prst="rect">
              <a:avLst/>
            </a:prstGeom>
            <a:ln w="12700" cap="flat">
              <a:noFill/>
              <a:miter lim="400000"/>
              <a:headEnd/>
              <a:tailEnd/>
            </a:ln>
            <a:effectLst/>
          </p:spPr>
        </p:pic>
        <p:pic>
          <p:nvPicPr>
            <p:cNvPr id="22" name="魔.png" descr="魔.png"/>
            <p:cNvPicPr>
              <a:picLocks noChangeAspect="1"/>
            </p:cNvPicPr>
            <p:nvPr/>
          </p:nvPicPr>
          <p:blipFill>
            <a:blip r:embed="rId4"/>
            <a:srcRect/>
            <a:stretch>
              <a:fillRect/>
            </a:stretch>
          </p:blipFill>
          <p:spPr>
            <a:xfrm>
              <a:off x="9797068" y="302992"/>
              <a:ext cx="2574423" cy="453970"/>
            </a:xfrm>
            <a:prstGeom prst="rect">
              <a:avLst/>
            </a:prstGeom>
            <a:ln w="12700" cap="flat">
              <a:noFill/>
              <a:miter lim="400000"/>
              <a:headEnd/>
              <a:tailEnd/>
            </a:ln>
            <a:effectLst/>
          </p:spPr>
        </p:pic>
        <p:pic>
          <p:nvPicPr>
            <p:cNvPr id="23" name="安硕信息.png" descr="安硕信息.png"/>
            <p:cNvPicPr>
              <a:picLocks noChangeAspect="1"/>
            </p:cNvPicPr>
            <p:nvPr/>
          </p:nvPicPr>
          <p:blipFill>
            <a:blip r:embed="rId5"/>
            <a:srcRect/>
            <a:stretch>
              <a:fillRect/>
            </a:stretch>
          </p:blipFill>
          <p:spPr>
            <a:xfrm>
              <a:off x="3011060" y="0"/>
              <a:ext cx="4064119" cy="1014749"/>
            </a:xfrm>
            <a:prstGeom prst="rect">
              <a:avLst/>
            </a:prstGeom>
            <a:ln w="12700" cap="flat">
              <a:noFill/>
              <a:miter lim="400000"/>
              <a:headEnd/>
              <a:tailEnd/>
            </a:ln>
            <a:effectLst/>
          </p:spPr>
        </p:pic>
        <p:pic>
          <p:nvPicPr>
            <p:cNvPr id="24" name="阿里云.png" descr="阿里云.png"/>
            <p:cNvPicPr>
              <a:picLocks noChangeAspect="1"/>
            </p:cNvPicPr>
            <p:nvPr/>
          </p:nvPicPr>
          <p:blipFill>
            <a:blip r:embed="rId6"/>
            <a:stretch>
              <a:fillRect/>
            </a:stretch>
          </p:blipFill>
          <p:spPr>
            <a:xfrm>
              <a:off x="12885055" y="302939"/>
              <a:ext cx="2091596" cy="463954"/>
            </a:xfrm>
            <a:prstGeom prst="rect">
              <a:avLst/>
            </a:prstGeom>
            <a:ln w="12700" cap="flat">
              <a:noFill/>
              <a:miter lim="400000"/>
              <a:headEnd/>
              <a:tailEnd/>
            </a:ln>
            <a:effectLst/>
          </p:spPr>
        </p:pic>
      </p:gr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页">
    <p:bg>
      <p:bgPr>
        <a:solidFill>
          <a:srgbClr val="FFFFFF"/>
        </a:solidFill>
        <a:effectLst/>
      </p:bgPr>
    </p:bg>
    <p:spTree>
      <p:nvGrpSpPr>
        <p:cNvPr id="1" name=""/>
        <p:cNvGrpSpPr/>
        <p:nvPr/>
      </p:nvGrpSpPr>
      <p:grpSpPr>
        <a:xfrm>
          <a:off x="0" y="0"/>
          <a:ext cx="0" cy="0"/>
          <a:chOff x="0" y="0"/>
          <a:chExt cx="0" cy="0"/>
        </a:xfrm>
      </p:grpSpPr>
      <p:grpSp>
        <p:nvGrpSpPr>
          <p:cNvPr id="38" name="成组"/>
          <p:cNvGrpSpPr/>
          <p:nvPr/>
        </p:nvGrpSpPr>
        <p:grpSpPr>
          <a:xfrm>
            <a:off x="308538" y="386985"/>
            <a:ext cx="12901598" cy="1003903"/>
            <a:chOff x="0" y="0"/>
            <a:chExt cx="12901597" cy="1003901"/>
          </a:xfrm>
        </p:grpSpPr>
        <p:pic>
          <p:nvPicPr>
            <p:cNvPr id="33" name="modelscope中英文logo.png" descr="modelscope中英文logo.png"/>
            <p:cNvPicPr>
              <a:picLocks noChangeAspect="1"/>
            </p:cNvPicPr>
            <p:nvPr/>
          </p:nvPicPr>
          <p:blipFill>
            <a:blip r:embed="rId2"/>
            <a:stretch>
              <a:fillRect/>
            </a:stretch>
          </p:blipFill>
          <p:spPr>
            <a:xfrm>
              <a:off x="8250381" y="292651"/>
              <a:ext cx="2136064" cy="376502"/>
            </a:xfrm>
            <a:prstGeom prst="rect">
              <a:avLst/>
            </a:prstGeom>
            <a:ln w="12700" cap="flat">
              <a:noFill/>
              <a:miter lim="400000"/>
              <a:headEnd/>
              <a:tailEnd/>
            </a:ln>
            <a:effectLst/>
          </p:spPr>
        </p:pic>
        <p:pic>
          <p:nvPicPr>
            <p:cNvPr id="34" name="图片 1" descr="图片 1"/>
            <p:cNvPicPr>
              <a:picLocks noChangeAspect="1"/>
            </p:cNvPicPr>
            <p:nvPr/>
          </p:nvPicPr>
          <p:blipFill>
            <a:blip r:embed="rId3"/>
            <a:stretch>
              <a:fillRect/>
            </a:stretch>
          </p:blipFill>
          <p:spPr>
            <a:xfrm>
              <a:off x="0" y="0"/>
              <a:ext cx="2351836" cy="1003902"/>
            </a:xfrm>
            <a:prstGeom prst="rect">
              <a:avLst/>
            </a:prstGeom>
            <a:ln w="12700" cap="flat">
              <a:noFill/>
              <a:miter lim="400000"/>
              <a:headEnd/>
              <a:tailEnd/>
            </a:ln>
            <a:effectLst/>
          </p:spPr>
        </p:pic>
        <p:pic>
          <p:nvPicPr>
            <p:cNvPr id="35" name="图片 2" descr="图片 2"/>
            <p:cNvPicPr>
              <a:picLocks noChangeAspect="1"/>
            </p:cNvPicPr>
            <p:nvPr/>
          </p:nvPicPr>
          <p:blipFill>
            <a:blip r:embed="rId4"/>
            <a:stretch>
              <a:fillRect/>
            </a:stretch>
          </p:blipFill>
          <p:spPr>
            <a:xfrm>
              <a:off x="2623094" y="33842"/>
              <a:ext cx="3409699" cy="850832"/>
            </a:xfrm>
            <a:prstGeom prst="rect">
              <a:avLst/>
            </a:prstGeom>
            <a:ln w="12700" cap="flat">
              <a:noFill/>
              <a:miter lim="400000"/>
              <a:headEnd/>
              <a:tailEnd/>
            </a:ln>
            <a:effectLst/>
          </p:spPr>
        </p:pic>
        <p:pic>
          <p:nvPicPr>
            <p:cNvPr id="36" name="图片 3" descr="图片 3"/>
            <p:cNvPicPr>
              <a:picLocks noChangeAspect="1"/>
            </p:cNvPicPr>
            <p:nvPr/>
          </p:nvPicPr>
          <p:blipFill>
            <a:blip r:embed="rId5"/>
            <a:stretch>
              <a:fillRect/>
            </a:stretch>
          </p:blipFill>
          <p:spPr>
            <a:xfrm>
              <a:off x="6391410" y="274063"/>
              <a:ext cx="1455082" cy="418863"/>
            </a:xfrm>
            <a:prstGeom prst="rect">
              <a:avLst/>
            </a:prstGeom>
            <a:ln w="12700" cap="flat">
              <a:noFill/>
              <a:miter lim="400000"/>
              <a:headEnd/>
              <a:tailEnd/>
            </a:ln>
            <a:effectLst/>
          </p:spPr>
        </p:pic>
        <p:pic>
          <p:nvPicPr>
            <p:cNvPr id="37" name="图片 4" descr="图片 4"/>
            <p:cNvPicPr>
              <a:picLocks noChangeAspect="1"/>
            </p:cNvPicPr>
            <p:nvPr/>
          </p:nvPicPr>
          <p:blipFill>
            <a:blip r:embed="rId6"/>
            <a:stretch>
              <a:fillRect/>
            </a:stretch>
          </p:blipFill>
          <p:spPr>
            <a:xfrm>
              <a:off x="10465316" y="152809"/>
              <a:ext cx="2436282" cy="677234"/>
            </a:xfrm>
            <a:prstGeom prst="rect">
              <a:avLst/>
            </a:prstGeom>
            <a:ln w="12700" cap="flat">
              <a:noFill/>
              <a:miter lim="400000"/>
              <a:headEnd/>
              <a:tailEnd/>
            </a:ln>
            <a:effectLst/>
          </p:spPr>
        </p:pic>
      </p:grpSp>
      <p:sp>
        <p:nvSpPr>
          <p:cNvPr id="39" name="幻灯片编号"/>
          <p:cNvSpPr txBox="1">
            <a:spLocks noGrp="1"/>
          </p:cNvSpPr>
          <p:nvPr>
            <p:ph type="sldNum" sz="quarter" idx="2"/>
          </p:nvPr>
        </p:nvSpPr>
        <p:spPr>
          <a:xfrm>
            <a:off x="11953240" y="13081000"/>
            <a:ext cx="464821" cy="5207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页_副本">
    <p:bg>
      <p:bgPr>
        <a:solidFill>
          <a:srgbClr val="FFFFFF"/>
        </a:solidFill>
        <a:effectLst/>
      </p:bgPr>
    </p:bg>
    <p:spTree>
      <p:nvGrpSpPr>
        <p:cNvPr id="1" name=""/>
        <p:cNvGrpSpPr/>
        <p:nvPr/>
      </p:nvGrpSpPr>
      <p:grpSpPr>
        <a:xfrm>
          <a:off x="0" y="0"/>
          <a:ext cx="0" cy="0"/>
          <a:chOff x="0" y="0"/>
          <a:chExt cx="0" cy="0"/>
        </a:xfrm>
      </p:grpSpPr>
      <p:grpSp>
        <p:nvGrpSpPr>
          <p:cNvPr id="51" name="成组"/>
          <p:cNvGrpSpPr/>
          <p:nvPr/>
        </p:nvGrpSpPr>
        <p:grpSpPr>
          <a:xfrm>
            <a:off x="2317805" y="342717"/>
            <a:ext cx="19748391" cy="1536666"/>
            <a:chOff x="0" y="0"/>
            <a:chExt cx="19748390" cy="1536665"/>
          </a:xfrm>
        </p:grpSpPr>
        <p:pic>
          <p:nvPicPr>
            <p:cNvPr id="46"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47"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48"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49"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50" name="图片 4" descr="图片 4"/>
            <p:cNvPicPr>
              <a:picLocks noChangeAspect="1"/>
            </p:cNvPicPr>
            <p:nvPr/>
          </p:nvPicPr>
          <p:blipFill>
            <a:blip r:embed="rId6"/>
            <a:stretch>
              <a:fillRect/>
            </a:stretch>
          </p:blipFill>
          <p:spPr>
            <a:xfrm>
              <a:off x="16019191" y="233904"/>
              <a:ext cx="3729200" cy="1036638"/>
            </a:xfrm>
            <a:prstGeom prst="rect">
              <a:avLst/>
            </a:prstGeom>
            <a:ln w="12700" cap="flat">
              <a:noFill/>
              <a:miter lim="400000"/>
              <a:headEnd/>
              <a:tailEnd/>
            </a:ln>
            <a:effectLst/>
          </p:spPr>
        </p:pic>
      </p:grpSp>
      <p:sp>
        <p:nvSpPr>
          <p:cNvPr id="5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谢谢">
    <p:bg>
      <p:bgPr>
        <a:solidFill>
          <a:srgbClr val="FFFFFF"/>
        </a:solidFill>
        <a:effectLst/>
      </p:bgPr>
    </p:bg>
    <p:spTree>
      <p:nvGrpSpPr>
        <p:cNvPr id="1" name=""/>
        <p:cNvGrpSpPr/>
        <p:nvPr/>
      </p:nvGrpSpPr>
      <p:grpSpPr>
        <a:xfrm>
          <a:off x="0" y="0"/>
          <a:ext cx="0" cy="0"/>
          <a:chOff x="0" y="0"/>
          <a:chExt cx="0" cy="0"/>
        </a:xfrm>
      </p:grpSpPr>
      <p:sp>
        <p:nvSpPr>
          <p:cNvPr id="59" name="任意多边形: 形状 83"/>
          <p:cNvSpPr/>
          <p:nvPr/>
        </p:nvSpPr>
        <p:spPr>
          <a:xfrm>
            <a:off x="-7428012" y="-1995862"/>
            <a:ext cx="16976924" cy="16976924"/>
          </a:xfrm>
          <a:prstGeom prst="ellipse">
            <a:avLst/>
          </a:prstGeom>
          <a:gradFill>
            <a:gsLst>
              <a:gs pos="0">
                <a:srgbClr val="E4E5E7">
                  <a:alpha val="4539"/>
                </a:srgbClr>
              </a:gs>
              <a:gs pos="100000">
                <a:srgbClr val="111111">
                  <a:alpha val="1494"/>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p>
        </p:txBody>
      </p:sp>
      <p:sp>
        <p:nvSpPr>
          <p:cNvPr id="60" name="任意多边形: 形状 83"/>
          <p:cNvSpPr/>
          <p:nvPr/>
        </p:nvSpPr>
        <p:spPr>
          <a:xfrm rot="14363551">
            <a:off x="18683188" y="7157938"/>
            <a:ext cx="16976924" cy="16976924"/>
          </a:xfrm>
          <a:prstGeom prst="ellipse">
            <a:avLst/>
          </a:prstGeom>
          <a:gradFill>
            <a:gsLst>
              <a:gs pos="0">
                <a:srgbClr val="E4E5E7">
                  <a:alpha val="2514"/>
                </a:srgbClr>
              </a:gs>
              <a:gs pos="100000">
                <a:srgbClr val="000000">
                  <a:alpha val="4112"/>
                </a:srgbClr>
              </a:gs>
            </a:gsLst>
            <a:lin ang="2700000"/>
          </a:gradFill>
          <a:ln w="12700">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p>
        </p:txBody>
      </p:sp>
      <p:grpSp>
        <p:nvGrpSpPr>
          <p:cNvPr id="66" name="成组"/>
          <p:cNvGrpSpPr/>
          <p:nvPr/>
        </p:nvGrpSpPr>
        <p:grpSpPr>
          <a:xfrm>
            <a:off x="2317805" y="342717"/>
            <a:ext cx="19748390" cy="1536666"/>
            <a:chOff x="0" y="0"/>
            <a:chExt cx="19748390" cy="1536665"/>
          </a:xfrm>
        </p:grpSpPr>
        <p:pic>
          <p:nvPicPr>
            <p:cNvPr id="61" name="modelscope中英文logo.png" descr="modelscope中英文logo.png"/>
            <p:cNvPicPr>
              <a:picLocks noChangeAspect="1"/>
            </p:cNvPicPr>
            <p:nvPr/>
          </p:nvPicPr>
          <p:blipFill>
            <a:blip r:embed="rId2"/>
            <a:stretch>
              <a:fillRect/>
            </a:stretch>
          </p:blipFill>
          <p:spPr>
            <a:xfrm>
              <a:off x="12628804" y="447959"/>
              <a:ext cx="3269657" cy="576308"/>
            </a:xfrm>
            <a:prstGeom prst="rect">
              <a:avLst/>
            </a:prstGeom>
            <a:ln w="12700" cap="flat">
              <a:noFill/>
              <a:miter lim="400000"/>
              <a:headEnd/>
              <a:tailEnd/>
            </a:ln>
            <a:effectLst/>
          </p:spPr>
        </p:pic>
        <p:pic>
          <p:nvPicPr>
            <p:cNvPr id="62" name="图片 1" descr="图片 1"/>
            <p:cNvPicPr>
              <a:picLocks noChangeAspect="1"/>
            </p:cNvPicPr>
            <p:nvPr/>
          </p:nvPicPr>
          <p:blipFill>
            <a:blip r:embed="rId3"/>
            <a:stretch>
              <a:fillRect/>
            </a:stretch>
          </p:blipFill>
          <p:spPr>
            <a:xfrm>
              <a:off x="0" y="0"/>
              <a:ext cx="3599940" cy="1536666"/>
            </a:xfrm>
            <a:prstGeom prst="rect">
              <a:avLst/>
            </a:prstGeom>
            <a:ln w="12700" cap="flat">
              <a:noFill/>
              <a:miter lim="400000"/>
              <a:headEnd/>
              <a:tailEnd/>
            </a:ln>
            <a:effectLst/>
          </p:spPr>
        </p:pic>
        <p:pic>
          <p:nvPicPr>
            <p:cNvPr id="63" name="图片 2" descr="图片 2"/>
            <p:cNvPicPr>
              <a:picLocks noChangeAspect="1"/>
            </p:cNvPicPr>
            <p:nvPr/>
          </p:nvPicPr>
          <p:blipFill>
            <a:blip r:embed="rId4"/>
            <a:stretch>
              <a:fillRect/>
            </a:stretch>
          </p:blipFill>
          <p:spPr>
            <a:xfrm>
              <a:off x="4015153" y="51802"/>
              <a:ext cx="5219203" cy="1302363"/>
            </a:xfrm>
            <a:prstGeom prst="rect">
              <a:avLst/>
            </a:prstGeom>
            <a:ln w="12700" cap="flat">
              <a:noFill/>
              <a:miter lim="400000"/>
              <a:headEnd/>
              <a:tailEnd/>
            </a:ln>
            <a:effectLst/>
          </p:spPr>
        </p:pic>
        <p:pic>
          <p:nvPicPr>
            <p:cNvPr id="64" name="图片 3" descr="图片 3"/>
            <p:cNvPicPr>
              <a:picLocks noChangeAspect="1"/>
            </p:cNvPicPr>
            <p:nvPr/>
          </p:nvPicPr>
          <p:blipFill>
            <a:blip r:embed="rId5"/>
            <a:stretch>
              <a:fillRect/>
            </a:stretch>
          </p:blipFill>
          <p:spPr>
            <a:xfrm>
              <a:off x="9783288" y="419507"/>
              <a:ext cx="2227285" cy="641149"/>
            </a:xfrm>
            <a:prstGeom prst="rect">
              <a:avLst/>
            </a:prstGeom>
            <a:ln w="12700" cap="flat">
              <a:noFill/>
              <a:miter lim="400000"/>
              <a:headEnd/>
              <a:tailEnd/>
            </a:ln>
            <a:effectLst/>
          </p:spPr>
        </p:pic>
        <p:pic>
          <p:nvPicPr>
            <p:cNvPr id="65" name="图片 4" descr="图片 4"/>
            <p:cNvPicPr>
              <a:picLocks noChangeAspect="1"/>
            </p:cNvPicPr>
            <p:nvPr/>
          </p:nvPicPr>
          <p:blipFill>
            <a:blip r:embed="rId6"/>
            <a:stretch>
              <a:fillRect/>
            </a:stretch>
          </p:blipFill>
          <p:spPr>
            <a:xfrm>
              <a:off x="16019190" y="233904"/>
              <a:ext cx="3729200" cy="1036637"/>
            </a:xfrm>
            <a:prstGeom prst="rect">
              <a:avLst/>
            </a:prstGeom>
            <a:ln w="12700" cap="flat">
              <a:noFill/>
              <a:miter lim="400000"/>
              <a:headEnd/>
              <a:tailEnd/>
            </a:ln>
            <a:effectLst/>
          </p:spPr>
        </p:pic>
      </p:grpSp>
      <p:sp>
        <p:nvSpPr>
          <p:cNvPr id="6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封面">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封面_副本">
    <p:spTree>
      <p:nvGrpSpPr>
        <p:cNvPr id="1" name=""/>
        <p:cNvGrpSpPr/>
        <p:nvPr/>
      </p:nvGrpSpPr>
      <p:grpSpPr>
        <a:xfrm>
          <a:off x="0" y="0"/>
          <a:ext cx="0" cy="0"/>
          <a:chOff x="0" y="0"/>
          <a:chExt cx="0" cy="0"/>
        </a:xfrm>
      </p:grpSpPr>
      <p:grpSp>
        <p:nvGrpSpPr>
          <p:cNvPr id="25" name="成组"/>
          <p:cNvGrpSpPr/>
          <p:nvPr/>
        </p:nvGrpSpPr>
        <p:grpSpPr>
          <a:xfrm>
            <a:off x="4703674" y="398378"/>
            <a:ext cx="14976653" cy="1014749"/>
            <a:chOff x="0" y="0"/>
            <a:chExt cx="14976650" cy="1014748"/>
          </a:xfrm>
        </p:grpSpPr>
        <p:pic>
          <p:nvPicPr>
            <p:cNvPr id="20" name="交大.png" descr="交大.png"/>
            <p:cNvPicPr>
              <a:picLocks noChangeAspect="1"/>
            </p:cNvPicPr>
            <p:nvPr/>
          </p:nvPicPr>
          <p:blipFill>
            <a:blip r:embed="rId2"/>
            <a:srcRect/>
            <a:stretch>
              <a:fillRect/>
            </a:stretch>
          </p:blipFill>
          <p:spPr>
            <a:xfrm>
              <a:off x="7573940" y="303014"/>
              <a:ext cx="1713997" cy="459506"/>
            </a:xfrm>
            <a:prstGeom prst="rect">
              <a:avLst/>
            </a:prstGeom>
            <a:ln w="12700" cap="flat">
              <a:noFill/>
              <a:miter lim="400000"/>
              <a:headEnd/>
              <a:tailEnd/>
            </a:ln>
            <a:effectLst/>
          </p:spPr>
        </p:pic>
        <p:pic>
          <p:nvPicPr>
            <p:cNvPr id="21" name="智普.png" descr="智普.png"/>
            <p:cNvPicPr>
              <a:picLocks noChangeAspect="1"/>
            </p:cNvPicPr>
            <p:nvPr/>
          </p:nvPicPr>
          <p:blipFill>
            <a:blip r:embed="rId3"/>
            <a:stretch>
              <a:fillRect/>
            </a:stretch>
          </p:blipFill>
          <p:spPr>
            <a:xfrm>
              <a:off x="0" y="87353"/>
              <a:ext cx="2499880" cy="909358"/>
            </a:xfrm>
            <a:prstGeom prst="rect">
              <a:avLst/>
            </a:prstGeom>
            <a:ln w="12700" cap="flat">
              <a:noFill/>
              <a:miter lim="400000"/>
              <a:headEnd/>
              <a:tailEnd/>
            </a:ln>
            <a:effectLst/>
          </p:spPr>
        </p:pic>
        <p:pic>
          <p:nvPicPr>
            <p:cNvPr id="22" name="魔.png" descr="魔.png"/>
            <p:cNvPicPr>
              <a:picLocks noChangeAspect="1"/>
            </p:cNvPicPr>
            <p:nvPr/>
          </p:nvPicPr>
          <p:blipFill>
            <a:blip r:embed="rId4"/>
            <a:srcRect/>
            <a:stretch>
              <a:fillRect/>
            </a:stretch>
          </p:blipFill>
          <p:spPr>
            <a:xfrm>
              <a:off x="9797068" y="302992"/>
              <a:ext cx="2574423" cy="453970"/>
            </a:xfrm>
            <a:prstGeom prst="rect">
              <a:avLst/>
            </a:prstGeom>
            <a:ln w="12700" cap="flat">
              <a:noFill/>
              <a:miter lim="400000"/>
              <a:headEnd/>
              <a:tailEnd/>
            </a:ln>
            <a:effectLst/>
          </p:spPr>
        </p:pic>
        <p:pic>
          <p:nvPicPr>
            <p:cNvPr id="23" name="安硕信息.png" descr="安硕信息.png"/>
            <p:cNvPicPr>
              <a:picLocks noChangeAspect="1"/>
            </p:cNvPicPr>
            <p:nvPr/>
          </p:nvPicPr>
          <p:blipFill>
            <a:blip r:embed="rId5"/>
            <a:srcRect/>
            <a:stretch>
              <a:fillRect/>
            </a:stretch>
          </p:blipFill>
          <p:spPr>
            <a:xfrm>
              <a:off x="3011060" y="0"/>
              <a:ext cx="4064119" cy="1014749"/>
            </a:xfrm>
            <a:prstGeom prst="rect">
              <a:avLst/>
            </a:prstGeom>
            <a:ln w="12700" cap="flat">
              <a:noFill/>
              <a:miter lim="400000"/>
              <a:headEnd/>
              <a:tailEnd/>
            </a:ln>
            <a:effectLst/>
          </p:spPr>
        </p:pic>
        <p:pic>
          <p:nvPicPr>
            <p:cNvPr id="24" name="阿里云.png" descr="阿里云.png"/>
            <p:cNvPicPr>
              <a:picLocks noChangeAspect="1"/>
            </p:cNvPicPr>
            <p:nvPr/>
          </p:nvPicPr>
          <p:blipFill>
            <a:blip r:embed="rId6"/>
            <a:stretch>
              <a:fillRect/>
            </a:stretch>
          </p:blipFill>
          <p:spPr>
            <a:xfrm>
              <a:off x="12885055" y="302939"/>
              <a:ext cx="2091596" cy="463954"/>
            </a:xfrm>
            <a:prstGeom prst="rect">
              <a:avLst/>
            </a:prstGeom>
            <a:ln w="12700" cap="flat">
              <a:noFill/>
              <a:miter lim="400000"/>
              <a:headEnd/>
              <a:tailEnd/>
            </a:ln>
            <a:effectLst/>
          </p:spPr>
        </p:pic>
      </p:gr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空白页">
    <p:bg>
      <p:bgPr>
        <a:solidFill>
          <a:srgbClr val="FFFFFF"/>
        </a:solidFill>
        <a:effectLst/>
      </p:bgPr>
    </p:bg>
    <p:spTree>
      <p:nvGrpSpPr>
        <p:cNvPr id="1" name=""/>
        <p:cNvGrpSpPr/>
        <p:nvPr/>
      </p:nvGrpSpPr>
      <p:grpSpPr>
        <a:xfrm>
          <a:off x="0" y="0"/>
          <a:ext cx="0" cy="0"/>
          <a:chOff x="0" y="0"/>
          <a:chExt cx="0" cy="0"/>
        </a:xfrm>
      </p:grpSpPr>
      <p:grpSp>
        <p:nvGrpSpPr>
          <p:cNvPr id="38" name="成组"/>
          <p:cNvGrpSpPr/>
          <p:nvPr/>
        </p:nvGrpSpPr>
        <p:grpSpPr>
          <a:xfrm>
            <a:off x="308538" y="386985"/>
            <a:ext cx="12901598" cy="1003903"/>
            <a:chOff x="0" y="0"/>
            <a:chExt cx="12901597" cy="1003901"/>
          </a:xfrm>
        </p:grpSpPr>
        <p:pic>
          <p:nvPicPr>
            <p:cNvPr id="33" name="modelscope中英文logo.png" descr="modelscope中英文logo.png"/>
            <p:cNvPicPr>
              <a:picLocks noChangeAspect="1"/>
            </p:cNvPicPr>
            <p:nvPr/>
          </p:nvPicPr>
          <p:blipFill>
            <a:blip r:embed="rId2"/>
            <a:stretch>
              <a:fillRect/>
            </a:stretch>
          </p:blipFill>
          <p:spPr>
            <a:xfrm>
              <a:off x="8250381" y="292651"/>
              <a:ext cx="2136064" cy="376502"/>
            </a:xfrm>
            <a:prstGeom prst="rect">
              <a:avLst/>
            </a:prstGeom>
            <a:ln w="12700" cap="flat">
              <a:noFill/>
              <a:miter lim="400000"/>
              <a:headEnd/>
              <a:tailEnd/>
            </a:ln>
            <a:effectLst/>
          </p:spPr>
        </p:pic>
        <p:pic>
          <p:nvPicPr>
            <p:cNvPr id="34" name="图片 1" descr="图片 1"/>
            <p:cNvPicPr>
              <a:picLocks noChangeAspect="1"/>
            </p:cNvPicPr>
            <p:nvPr/>
          </p:nvPicPr>
          <p:blipFill>
            <a:blip r:embed="rId3"/>
            <a:stretch>
              <a:fillRect/>
            </a:stretch>
          </p:blipFill>
          <p:spPr>
            <a:xfrm>
              <a:off x="0" y="0"/>
              <a:ext cx="2351836" cy="1003902"/>
            </a:xfrm>
            <a:prstGeom prst="rect">
              <a:avLst/>
            </a:prstGeom>
            <a:ln w="12700" cap="flat">
              <a:noFill/>
              <a:miter lim="400000"/>
              <a:headEnd/>
              <a:tailEnd/>
            </a:ln>
            <a:effectLst/>
          </p:spPr>
        </p:pic>
        <p:pic>
          <p:nvPicPr>
            <p:cNvPr id="35" name="图片 2" descr="图片 2"/>
            <p:cNvPicPr>
              <a:picLocks noChangeAspect="1"/>
            </p:cNvPicPr>
            <p:nvPr/>
          </p:nvPicPr>
          <p:blipFill>
            <a:blip r:embed="rId4"/>
            <a:stretch>
              <a:fillRect/>
            </a:stretch>
          </p:blipFill>
          <p:spPr>
            <a:xfrm>
              <a:off x="2623094" y="33842"/>
              <a:ext cx="3409699" cy="850832"/>
            </a:xfrm>
            <a:prstGeom prst="rect">
              <a:avLst/>
            </a:prstGeom>
            <a:ln w="12700" cap="flat">
              <a:noFill/>
              <a:miter lim="400000"/>
              <a:headEnd/>
              <a:tailEnd/>
            </a:ln>
            <a:effectLst/>
          </p:spPr>
        </p:pic>
        <p:pic>
          <p:nvPicPr>
            <p:cNvPr id="36" name="图片 3" descr="图片 3"/>
            <p:cNvPicPr>
              <a:picLocks noChangeAspect="1"/>
            </p:cNvPicPr>
            <p:nvPr/>
          </p:nvPicPr>
          <p:blipFill>
            <a:blip r:embed="rId5"/>
            <a:stretch>
              <a:fillRect/>
            </a:stretch>
          </p:blipFill>
          <p:spPr>
            <a:xfrm>
              <a:off x="6391410" y="274063"/>
              <a:ext cx="1455082" cy="418863"/>
            </a:xfrm>
            <a:prstGeom prst="rect">
              <a:avLst/>
            </a:prstGeom>
            <a:ln w="12700" cap="flat">
              <a:noFill/>
              <a:miter lim="400000"/>
              <a:headEnd/>
              <a:tailEnd/>
            </a:ln>
            <a:effectLst/>
          </p:spPr>
        </p:pic>
        <p:pic>
          <p:nvPicPr>
            <p:cNvPr id="37" name="图片 4" descr="图片 4"/>
            <p:cNvPicPr>
              <a:picLocks noChangeAspect="1"/>
            </p:cNvPicPr>
            <p:nvPr/>
          </p:nvPicPr>
          <p:blipFill>
            <a:blip r:embed="rId6"/>
            <a:stretch>
              <a:fillRect/>
            </a:stretch>
          </p:blipFill>
          <p:spPr>
            <a:xfrm>
              <a:off x="10465316" y="152809"/>
              <a:ext cx="2436282" cy="677234"/>
            </a:xfrm>
            <a:prstGeom prst="rect">
              <a:avLst/>
            </a:prstGeom>
            <a:ln w="12700" cap="flat">
              <a:noFill/>
              <a:miter lim="400000"/>
              <a:headEnd/>
              <a:tailEnd/>
            </a:ln>
            <a:effectLst/>
          </p:spPr>
        </p:pic>
      </p:grpSp>
      <p:sp>
        <p:nvSpPr>
          <p:cNvPr id="39" name="幻灯片编号"/>
          <p:cNvSpPr txBox="1">
            <a:spLocks noGrp="1"/>
          </p:cNvSpPr>
          <p:nvPr>
            <p:ph type="sldNum" sz="quarter" idx="2"/>
          </p:nvPr>
        </p:nvSpPr>
        <p:spPr>
          <a:xfrm>
            <a:off x="11953240" y="13081000"/>
            <a:ext cx="464821" cy="520700"/>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0FF"/>
        </a:solidFill>
        <a:effectLst/>
      </p:bgPr>
    </p:bg>
    <p:spTree>
      <p:nvGrpSpPr>
        <p:cNvPr id="1" name=""/>
        <p:cNvGrpSpPr/>
        <p:nvPr/>
      </p:nvGrpSpPr>
      <p:grpSpPr>
        <a:xfrm>
          <a:off x="0" y="0"/>
          <a:ext cx="0" cy="0"/>
          <a:chOff x="0" y="0"/>
          <a:chExt cx="0" cy="0"/>
        </a:xfrm>
      </p:grpSpPr>
      <p:sp>
        <p:nvSpPr>
          <p:cNvPr id="2" name="任意多边形: 形状 84"/>
          <p:cNvSpPr/>
          <p:nvPr/>
        </p:nvSpPr>
        <p:spPr>
          <a:xfrm>
            <a:off x="-7340115" y="-1951119"/>
            <a:ext cx="16887443" cy="16887443"/>
          </a:xfrm>
          <a:prstGeom prst="ellipse">
            <a:avLst/>
          </a:prstGeom>
          <a:ln w="6350">
            <a:solidFill>
              <a:srgbClr val="FFFFFF">
                <a:alpha val="39825"/>
              </a:srgbClr>
            </a:solidFill>
            <a:miter/>
          </a:ln>
        </p:spPr>
        <p:txBody>
          <a:bodyPr tIns="91439" bIns="91439" anchor="ctr"/>
          <a:lstStyle/>
          <a:p>
            <a:pPr algn="l" defTabSz="1828800">
              <a:defRPr sz="3600">
                <a:solidFill>
                  <a:srgbClr val="1F1917"/>
                </a:solidFill>
                <a:latin typeface="+mn-lt"/>
                <a:ea typeface="+mn-ea"/>
                <a:cs typeface="+mn-cs"/>
                <a:sym typeface="Helvetica" panose="020B0604020202020204"/>
              </a:defRPr>
            </a:pPr>
          </a:p>
        </p:txBody>
      </p:sp>
      <p:sp>
        <p:nvSpPr>
          <p:cNvPr id="3" name="任意多边形: 形状 83"/>
          <p:cNvSpPr/>
          <p:nvPr/>
        </p:nvSpPr>
        <p:spPr>
          <a:xfrm>
            <a:off x="-7428012" y="-1995862"/>
            <a:ext cx="16976924" cy="16976924"/>
          </a:xfrm>
          <a:prstGeom prst="ellipse">
            <a:avLst/>
          </a:prstGeom>
          <a:gradFill>
            <a:gsLst>
              <a:gs pos="0">
                <a:srgbClr val="F2F2F2">
                  <a:alpha val="16604"/>
                </a:srgbClr>
              </a:gs>
              <a:gs pos="100000">
                <a:srgbClr val="3C46FF">
                  <a:alpha val="9070"/>
                </a:srgbClr>
              </a:gs>
            </a:gsLst>
            <a:lin ang="2700000"/>
          </a:gradFill>
          <a:ln w="12700">
            <a:solidFill>
              <a:srgbClr val="FFFFFF">
                <a:alpha val="16604"/>
              </a:srgbClr>
            </a:solidFill>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p>
        </p:txBody>
      </p:sp>
      <p:sp>
        <p:nvSpPr>
          <p:cNvPr id="4" name="标题文本"/>
          <p:cNvSpPr txBox="1">
            <a:spLocks noGrp="1"/>
          </p:cNvSpPr>
          <p:nvPr>
            <p:ph type="title"/>
          </p:nvPr>
        </p:nvSpPr>
        <p:spPr>
          <a:xfrm>
            <a:off x="3653366" y="1539875"/>
            <a:ext cx="19507201" cy="3336925"/>
          </a:xfrm>
          <a:prstGeom prst="rect">
            <a:avLst/>
          </a:prstGeom>
          <a:ln w="12700">
            <a:miter lim="400000"/>
          </a:ln>
        </p:spPr>
        <p:txBody>
          <a:bodyPr lIns="45719" rIns="45719" anchor="ctr"/>
          <a:lstStyle/>
          <a:p>
            <a:r>
              <a:t>标题文本</a:t>
            </a:r>
          </a:p>
        </p:txBody>
      </p:sp>
      <p:sp>
        <p:nvSpPr>
          <p:cNvPr id="5" name="正文级别 1…"/>
          <p:cNvSpPr txBox="1">
            <a:spLocks noGrp="1"/>
          </p:cNvSpPr>
          <p:nvPr>
            <p:ph type="body" idx="1"/>
          </p:nvPr>
        </p:nvSpPr>
        <p:spPr>
          <a:xfrm>
            <a:off x="13610166" y="4876800"/>
            <a:ext cx="9550401" cy="88392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3240" y="13081000"/>
            <a:ext cx="464821" cy="5207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9pPr>
    </p:titleStyle>
    <p:bodyStyle>
      <a:lvl1pPr marL="63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1pPr>
      <a:lvl2pPr marL="127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2pPr>
      <a:lvl3pPr marL="190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3pPr>
      <a:lvl4pPr marL="254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4pPr>
      <a:lvl5pPr marL="317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5pPr>
      <a:lvl6pPr marL="381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6pPr>
      <a:lvl7pPr marL="444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7pPr>
      <a:lvl8pPr marL="508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8pPr>
      <a:lvl9pPr marL="571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1pPr>
      <a:lvl2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2pPr>
      <a:lvl3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3pPr>
      <a:lvl4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4pPr>
      <a:lvl5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5pPr>
      <a:lvl6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6pPr>
      <a:lvl7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7pPr>
      <a:lvl8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8pPr>
      <a:lvl9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30FF"/>
        </a:solidFill>
        <a:effectLst/>
      </p:bgPr>
    </p:bg>
    <p:spTree>
      <p:nvGrpSpPr>
        <p:cNvPr id="1" name=""/>
        <p:cNvGrpSpPr/>
        <p:nvPr/>
      </p:nvGrpSpPr>
      <p:grpSpPr>
        <a:xfrm>
          <a:off x="0" y="0"/>
          <a:ext cx="0" cy="0"/>
          <a:chOff x="0" y="0"/>
          <a:chExt cx="0" cy="0"/>
        </a:xfrm>
      </p:grpSpPr>
      <p:sp>
        <p:nvSpPr>
          <p:cNvPr id="2" name="任意多边形: 形状 84"/>
          <p:cNvSpPr/>
          <p:nvPr/>
        </p:nvSpPr>
        <p:spPr>
          <a:xfrm>
            <a:off x="-7340115" y="-1951119"/>
            <a:ext cx="16887443" cy="16887443"/>
          </a:xfrm>
          <a:prstGeom prst="ellipse">
            <a:avLst/>
          </a:prstGeom>
          <a:ln w="6350">
            <a:solidFill>
              <a:srgbClr val="FFFFFF">
                <a:alpha val="39825"/>
              </a:srgbClr>
            </a:solidFill>
            <a:miter/>
          </a:ln>
        </p:spPr>
        <p:txBody>
          <a:bodyPr tIns="91439" bIns="91439" anchor="ctr"/>
          <a:lstStyle/>
          <a:p>
            <a:pPr algn="l" defTabSz="1828800">
              <a:defRPr sz="3600">
                <a:solidFill>
                  <a:srgbClr val="1F1917"/>
                </a:solidFill>
                <a:latin typeface="+mn-lt"/>
                <a:ea typeface="+mn-ea"/>
                <a:cs typeface="+mn-cs"/>
                <a:sym typeface="Helvetica" panose="020B0604020202020204"/>
              </a:defRPr>
            </a:pPr>
            <a:endParaRPr sz="5000"/>
          </a:p>
        </p:txBody>
      </p:sp>
      <p:sp>
        <p:nvSpPr>
          <p:cNvPr id="3" name="任意多边形: 形状 83"/>
          <p:cNvSpPr/>
          <p:nvPr/>
        </p:nvSpPr>
        <p:spPr>
          <a:xfrm>
            <a:off x="-7428012" y="-1995862"/>
            <a:ext cx="16976924" cy="16976924"/>
          </a:xfrm>
          <a:prstGeom prst="ellipse">
            <a:avLst/>
          </a:prstGeom>
          <a:gradFill>
            <a:gsLst>
              <a:gs pos="0">
                <a:srgbClr val="F2F2F2">
                  <a:alpha val="16604"/>
                </a:srgbClr>
              </a:gs>
              <a:gs pos="100000">
                <a:srgbClr val="3C46FF">
                  <a:alpha val="9070"/>
                </a:srgbClr>
              </a:gs>
            </a:gsLst>
            <a:lin ang="2700000"/>
          </a:gradFill>
          <a:ln w="12700">
            <a:solidFill>
              <a:srgbClr val="FFFFFF">
                <a:alpha val="16604"/>
              </a:srgbClr>
            </a:solidFill>
            <a:miter lim="400000"/>
          </a:ln>
        </p:spPr>
        <p:txBody>
          <a:bodyPr tIns="91439" bIns="91439" anchor="ctr"/>
          <a:lstStyle/>
          <a:p>
            <a:pPr algn="l" defTabSz="1828800">
              <a:defRPr sz="3600">
                <a:solidFill>
                  <a:srgbClr val="1F1917"/>
                </a:solidFill>
                <a:latin typeface="+mn-lt"/>
                <a:ea typeface="+mn-ea"/>
                <a:cs typeface="+mn-cs"/>
                <a:sym typeface="Helvetica" panose="020B0604020202020204"/>
              </a:defRPr>
            </a:pPr>
            <a:endParaRPr sz="5000"/>
          </a:p>
        </p:txBody>
      </p:sp>
      <p:sp>
        <p:nvSpPr>
          <p:cNvPr id="4" name="标题文本"/>
          <p:cNvSpPr txBox="1">
            <a:spLocks noGrp="1"/>
          </p:cNvSpPr>
          <p:nvPr>
            <p:ph type="title"/>
          </p:nvPr>
        </p:nvSpPr>
        <p:spPr>
          <a:xfrm>
            <a:off x="3653366" y="1539875"/>
            <a:ext cx="19507201" cy="3336925"/>
          </a:xfrm>
          <a:prstGeom prst="rect">
            <a:avLst/>
          </a:prstGeom>
          <a:ln w="12700">
            <a:miter lim="400000"/>
          </a:ln>
        </p:spPr>
        <p:txBody>
          <a:bodyPr lIns="45719" rIns="45719" anchor="ctr"/>
          <a:lstStyle/>
          <a:p>
            <a:r>
              <a:t>标题文本</a:t>
            </a:r>
          </a:p>
        </p:txBody>
      </p:sp>
      <p:sp>
        <p:nvSpPr>
          <p:cNvPr id="5" name="正文级别 1…"/>
          <p:cNvSpPr txBox="1">
            <a:spLocks noGrp="1"/>
          </p:cNvSpPr>
          <p:nvPr>
            <p:ph type="body" idx="1"/>
          </p:nvPr>
        </p:nvSpPr>
        <p:spPr>
          <a:xfrm>
            <a:off x="13610166" y="4876800"/>
            <a:ext cx="9550401" cy="88392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3240" y="13081000"/>
            <a:ext cx="464821" cy="5207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j-lt"/>
          <a:ea typeface="+mj-ea"/>
          <a:cs typeface="+mj-cs"/>
          <a:sym typeface="Alibaba PuHuiTi 2 55 Regular"/>
        </a:defRPr>
      </a:lvl9pPr>
    </p:titleStyle>
    <p:bodyStyle>
      <a:lvl1pPr marL="63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1pPr>
      <a:lvl2pPr marL="127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2pPr>
      <a:lvl3pPr marL="190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3pPr>
      <a:lvl4pPr marL="254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4pPr>
      <a:lvl5pPr marL="317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5pPr>
      <a:lvl6pPr marL="381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6pPr>
      <a:lvl7pPr marL="444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7pPr>
      <a:lvl8pPr marL="5080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8pPr>
      <a:lvl9pPr marL="5715000" marR="0" indent="-635000" algn="l" defTabSz="825500" rtl="0" latinLnBrk="0">
        <a:lnSpc>
          <a:spcPct val="100000"/>
        </a:lnSpc>
        <a:spcBef>
          <a:spcPts val="5200"/>
        </a:spcBef>
        <a:spcAft>
          <a:spcPts val="0"/>
        </a:spcAft>
        <a:buClrTx/>
        <a:buSzPct val="75000"/>
        <a:buFontTx/>
        <a:buChar char="•"/>
        <a:defRPr sz="5200" b="0" i="0" u="none" strike="noStrike" cap="none" spc="0" baseline="0">
          <a:solidFill>
            <a:srgbClr val="000000"/>
          </a:solidFill>
          <a:uFillTx/>
          <a:latin typeface="+mj-lt"/>
          <a:ea typeface="+mj-ea"/>
          <a:cs typeface="+mj-cs"/>
          <a:sym typeface="Alibaba PuHuiTi 2 55 Regular"/>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1pPr>
      <a:lvl2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2pPr>
      <a:lvl3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3pPr>
      <a:lvl4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4pPr>
      <a:lvl5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5pPr>
      <a:lvl6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6pPr>
      <a:lvl7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7pPr>
      <a:lvl8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8pPr>
      <a:lvl9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Alibaba PuHuiTi 2 55 Regular"/>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9.xml"/><Relationship Id="rId3" Type="http://schemas.openxmlformats.org/officeDocument/2006/relationships/tags" Target="../tags/tag8.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9.xml"/><Relationship Id="rId3" Type="http://schemas.openxmlformats.org/officeDocument/2006/relationships/tags" Target="../tags/tag9.xml"/><Relationship Id="rId2" Type="http://schemas.openxmlformats.org/officeDocument/2006/relationships/image" Target="../media/image45.emf"/><Relationship Id="rId1" Type="http://schemas.openxmlformats.org/officeDocument/2006/relationships/package" Target="../embeddings/Workbook2.xlsx"/></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4.vml"/><Relationship Id="rId4" Type="http://schemas.openxmlformats.org/officeDocument/2006/relationships/slideLayout" Target="../slideLayouts/slideLayout9.xml"/><Relationship Id="rId3" Type="http://schemas.openxmlformats.org/officeDocument/2006/relationships/tags" Target="../tags/tag10.xml"/><Relationship Id="rId2" Type="http://schemas.openxmlformats.org/officeDocument/2006/relationships/image" Target="../media/image46.emf"/><Relationship Id="rId1"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50.emf"/></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tags" Target="../tags/tag13.xml"/><Relationship Id="rId4" Type="http://schemas.openxmlformats.org/officeDocument/2006/relationships/image" Target="../media/image53.png"/><Relationship Id="rId3" Type="http://schemas.openxmlformats.org/officeDocument/2006/relationships/tags" Target="../tags/tag12.xml"/><Relationship Id="rId2" Type="http://schemas.openxmlformats.org/officeDocument/2006/relationships/image" Target="../media/image52.jpe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xml"/><Relationship Id="rId2" Type="http://schemas.openxmlformats.org/officeDocument/2006/relationships/image" Target="../media/image40.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image" Target="../media/image13.jpeg"/></Relationships>
</file>

<file path=ppt/slides/_rels/slide30.xml.rels><?xml version="1.0" encoding="UTF-8" standalone="yes"?>
<Relationships xmlns="http://schemas.openxmlformats.org/package/2006/relationships"><Relationship Id="rId9" Type="http://schemas.openxmlformats.org/officeDocument/2006/relationships/image" Target="../media/image59.svg"/><Relationship Id="rId8" Type="http://schemas.openxmlformats.org/officeDocument/2006/relationships/image" Target="../media/image58.png"/><Relationship Id="rId7" Type="http://schemas.openxmlformats.org/officeDocument/2006/relationships/image" Target="../media/image57.svg"/><Relationship Id="rId6" Type="http://schemas.openxmlformats.org/officeDocument/2006/relationships/image" Target="../media/image56.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3" Type="http://schemas.openxmlformats.org/officeDocument/2006/relationships/notesSlide" Target="../notesSlides/notesSlide23.xml"/><Relationship Id="rId12" Type="http://schemas.openxmlformats.org/officeDocument/2006/relationships/slideLayout" Target="../slideLayouts/slideLayout9.xml"/><Relationship Id="rId11" Type="http://schemas.openxmlformats.org/officeDocument/2006/relationships/image" Target="../media/image61.svg"/><Relationship Id="rId10" Type="http://schemas.openxmlformats.org/officeDocument/2006/relationships/image" Target="../media/image60.png"/><Relationship Id="rId1"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9" Type="http://schemas.openxmlformats.org/officeDocument/2006/relationships/notesSlide" Target="../notesSlides/notesSlide24.xml"/><Relationship Id="rId18" Type="http://schemas.openxmlformats.org/officeDocument/2006/relationships/slideLayout" Target="../slideLayouts/slideLayout9.xml"/><Relationship Id="rId17" Type="http://schemas.openxmlformats.org/officeDocument/2006/relationships/image" Target="../media/image65.png"/><Relationship Id="rId16" Type="http://schemas.openxmlformats.org/officeDocument/2006/relationships/image" Target="../media/image64.png"/><Relationship Id="rId15" Type="http://schemas.openxmlformats.org/officeDocument/2006/relationships/image" Target="../media/image63.png"/><Relationship Id="rId14" Type="http://schemas.openxmlformats.org/officeDocument/2006/relationships/image" Target="../media/image62.png"/><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png"/><Relationship Id="rId19" Type="http://schemas.openxmlformats.org/officeDocument/2006/relationships/notesSlide" Target="../notesSlides/notesSlide1.xml"/><Relationship Id="rId18" Type="http://schemas.openxmlformats.org/officeDocument/2006/relationships/slideLayout" Target="../slideLayouts/slideLayout3.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jpe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9.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package" Target="../embeddings/Workbook1.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成组"/>
          <p:cNvGrpSpPr/>
          <p:nvPr/>
        </p:nvGrpSpPr>
        <p:grpSpPr>
          <a:xfrm>
            <a:off x="4703674" y="398378"/>
            <a:ext cx="14976652" cy="1014749"/>
            <a:chOff x="0" y="0"/>
            <a:chExt cx="14976650" cy="1014748"/>
          </a:xfrm>
        </p:grpSpPr>
        <p:pic>
          <p:nvPicPr>
            <p:cNvPr id="224" name="交大.png" descr="交大.png"/>
            <p:cNvPicPr>
              <a:picLocks noChangeAspect="1"/>
            </p:cNvPicPr>
            <p:nvPr/>
          </p:nvPicPr>
          <p:blipFill>
            <a:blip r:embed="rId1"/>
            <a:srcRect/>
            <a:stretch>
              <a:fillRect/>
            </a:stretch>
          </p:blipFill>
          <p:spPr>
            <a:xfrm>
              <a:off x="7573939" y="303014"/>
              <a:ext cx="1713997" cy="459506"/>
            </a:xfrm>
            <a:prstGeom prst="rect">
              <a:avLst/>
            </a:prstGeom>
            <a:ln w="12700" cap="flat">
              <a:noFill/>
              <a:miter lim="400000"/>
              <a:headEnd/>
              <a:tailEnd/>
            </a:ln>
            <a:effectLst/>
          </p:spPr>
        </p:pic>
        <p:pic>
          <p:nvPicPr>
            <p:cNvPr id="225" name="智普.png" descr="智普.png"/>
            <p:cNvPicPr>
              <a:picLocks noChangeAspect="1"/>
            </p:cNvPicPr>
            <p:nvPr/>
          </p:nvPicPr>
          <p:blipFill>
            <a:blip r:embed="rId2"/>
            <a:stretch>
              <a:fillRect/>
            </a:stretch>
          </p:blipFill>
          <p:spPr>
            <a:xfrm>
              <a:off x="0" y="87353"/>
              <a:ext cx="2499880" cy="909358"/>
            </a:xfrm>
            <a:prstGeom prst="rect">
              <a:avLst/>
            </a:prstGeom>
            <a:ln w="12700" cap="flat">
              <a:noFill/>
              <a:miter lim="400000"/>
              <a:headEnd/>
              <a:tailEnd/>
            </a:ln>
            <a:effectLst/>
          </p:spPr>
        </p:pic>
        <p:pic>
          <p:nvPicPr>
            <p:cNvPr id="226" name="魔.png" descr="魔.png"/>
            <p:cNvPicPr>
              <a:picLocks noChangeAspect="1"/>
            </p:cNvPicPr>
            <p:nvPr/>
          </p:nvPicPr>
          <p:blipFill>
            <a:blip r:embed="rId3"/>
            <a:srcRect/>
            <a:stretch>
              <a:fillRect/>
            </a:stretch>
          </p:blipFill>
          <p:spPr>
            <a:xfrm>
              <a:off x="9797069" y="302992"/>
              <a:ext cx="2574422" cy="453970"/>
            </a:xfrm>
            <a:prstGeom prst="rect">
              <a:avLst/>
            </a:prstGeom>
            <a:ln w="12700" cap="flat">
              <a:noFill/>
              <a:miter lim="400000"/>
              <a:headEnd/>
              <a:tailEnd/>
            </a:ln>
            <a:effectLst/>
          </p:spPr>
        </p:pic>
        <p:pic>
          <p:nvPicPr>
            <p:cNvPr id="227" name="安硕信息.png" descr="安硕信息.png"/>
            <p:cNvPicPr>
              <a:picLocks noChangeAspect="1"/>
            </p:cNvPicPr>
            <p:nvPr/>
          </p:nvPicPr>
          <p:blipFill>
            <a:blip r:embed="rId4"/>
            <a:srcRect/>
            <a:stretch>
              <a:fillRect/>
            </a:stretch>
          </p:blipFill>
          <p:spPr>
            <a:xfrm>
              <a:off x="3011060" y="0"/>
              <a:ext cx="4064119" cy="1014749"/>
            </a:xfrm>
            <a:prstGeom prst="rect">
              <a:avLst/>
            </a:prstGeom>
            <a:ln w="12700" cap="flat">
              <a:noFill/>
              <a:miter lim="400000"/>
              <a:headEnd/>
              <a:tailEnd/>
            </a:ln>
            <a:effectLst/>
          </p:spPr>
        </p:pic>
        <p:pic>
          <p:nvPicPr>
            <p:cNvPr id="228" name="阿里云.png" descr="阿里云.png"/>
            <p:cNvPicPr>
              <a:picLocks noChangeAspect="1"/>
            </p:cNvPicPr>
            <p:nvPr/>
          </p:nvPicPr>
          <p:blipFill>
            <a:blip r:embed="rId5"/>
            <a:stretch>
              <a:fillRect/>
            </a:stretch>
          </p:blipFill>
          <p:spPr>
            <a:xfrm>
              <a:off x="12885055" y="302939"/>
              <a:ext cx="2091596" cy="463954"/>
            </a:xfrm>
            <a:prstGeom prst="rect">
              <a:avLst/>
            </a:prstGeom>
            <a:ln w="12700" cap="flat">
              <a:noFill/>
              <a:miter lim="400000"/>
              <a:headEnd/>
              <a:tailEnd/>
            </a:ln>
            <a:effectLst/>
          </p:spPr>
        </p:pic>
      </p:grpSp>
      <p:pic>
        <p:nvPicPr>
          <p:cNvPr id="2" name="图片 1"/>
          <p:cNvPicPr>
            <a:picLocks noChangeAspect="1"/>
          </p:cNvPicPr>
          <p:nvPr/>
        </p:nvPicPr>
        <p:blipFill>
          <a:blip r:embed="rId6"/>
          <a:stretch>
            <a:fillRect/>
          </a:stretch>
        </p:blipFill>
        <p:spPr>
          <a:xfrm>
            <a:off x="2672954" y="2257549"/>
            <a:ext cx="18211800" cy="3426647"/>
          </a:xfrm>
          <a:prstGeom prst="rect">
            <a:avLst/>
          </a:prstGeom>
        </p:spPr>
      </p:pic>
      <p:sp>
        <p:nvSpPr>
          <p:cNvPr id="10" name="文本框 9"/>
          <p:cNvSpPr txBox="1"/>
          <p:nvPr/>
        </p:nvSpPr>
        <p:spPr>
          <a:xfrm>
            <a:off x="6029264" y="11431413"/>
            <a:ext cx="12192000"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anchorCtr="0"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5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华夏银行</a:t>
            </a:r>
            <a:r>
              <a:rPr lang="en-US" altLang="zh-CN" sz="5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 &amp; </a:t>
            </a:r>
            <a:r>
              <a:rPr lang="zh-CN" altLang="en-US" sz="5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龙盈智达</a:t>
            </a:r>
            <a:endParaRPr kumimoji="0" lang="zh-CN" altLang="en-US" sz="5400" b="1" i="0" u="none" strike="noStrike" cap="none" spc="0" normalizeH="0" baseline="0" dirty="0">
              <a:ln>
                <a:noFill/>
              </a:ln>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0" y="9953625"/>
            <a:ext cx="24384000"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anchorCtr="0" forceAA="0">
            <a:spAutoFit/>
          </a:bodyPr>
          <a:lstStyle/>
          <a:p>
            <a:r>
              <a:rPr lang="zh-CN" altLang="en-US" sz="5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华夏龙盈战队：闫括、刘锦霖、王彦博（队长）</a:t>
            </a:r>
            <a:endParaRPr kumimoji="0" lang="zh-CN" altLang="en-US" sz="5400" b="1" i="0" u="none" strike="noStrike" cap="none" spc="0" normalizeH="0" baseline="0" dirty="0">
              <a:ln>
                <a:noFill/>
              </a:ln>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0" y="6251893"/>
            <a:ext cx="24384000" cy="2778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r>
              <a:rPr lang="en-US" altLang="zh-CN"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altLang="en-US"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基于生成式</a:t>
            </a:r>
            <a:r>
              <a:rPr lang="en-US" altLang="zh-CN"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AI</a:t>
            </a:r>
            <a:r>
              <a:rPr lang="zh-CN" altLang="en-US"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与</a:t>
            </a:r>
            <a:r>
              <a:rPr lang="zh-CN" altLang="en-US" sz="87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判别式</a:t>
            </a:r>
            <a:r>
              <a:rPr lang="en-US" altLang="zh-CN" sz="87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AI</a:t>
            </a:r>
            <a:r>
              <a:rPr lang="zh-CN" altLang="en-US" sz="87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相融合</a:t>
            </a:r>
            <a:r>
              <a:rPr lang="zh-CN" altLang="en-US"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的上市公司</a:t>
            </a:r>
            <a:r>
              <a:rPr lang="zh-CN" altLang="en-US"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年报金融问答模型方案</a:t>
            </a:r>
            <a:endParaRPr lang="zh-CN" altLang="en-US" sz="87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4"/>
          <p:cNvSpPr txBox="1"/>
          <p:nvPr/>
        </p:nvSpPr>
        <p:spPr>
          <a:xfrm>
            <a:off x="825474" y="2758915"/>
            <a:ext cx="19910703" cy="69980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342900" lvl="0" indent="-342900" algn="l" defTabSz="914400" eaLnBrk="1" fontAlgn="base" hangingPunct="1">
              <a:lnSpc>
                <a:spcPct val="120000"/>
              </a:lnSpc>
              <a:spcBef>
                <a:spcPct val="0"/>
              </a:spcBef>
              <a:spcAft>
                <a:spcPct val="0"/>
              </a:spcAft>
              <a:buFont typeface="Wingdings" panose="05000000000000000000" charset="0"/>
              <a:buChar char=""/>
              <a:defRPr sz="4400" b="1" kern="1200">
                <a:solidFill>
                  <a:schemeClr val="tx1"/>
                </a:solidFill>
                <a:cs typeface="微软雅黑" panose="020B0503020204020204" pitchFamily="34" charset="-122"/>
              </a:defRPr>
            </a:lvl1pPr>
            <a:lvl2pPr marL="457200" lvl="1"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2pPr>
            <a:lvl3pPr marL="914400" lvl="2"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3pPr>
            <a:lvl4pPr marL="1371600" lvl="3"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4pPr>
            <a:lvl5pPr marL="1828800" lvl="4"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5pPr>
            <a:lvl6pPr marL="2286000" lvl="5"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6pPr>
            <a:lvl7pPr marL="2743200" lvl="6"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7pPr>
            <a:lvl8pPr marL="3200400" lvl="7"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8pPr>
            <a:lvl9pPr marL="3657600" lvl="8"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9pPr>
          </a:lstStyle>
          <a:p>
            <a:pPr>
              <a:buFont typeface="Wingdings" panose="05000000000000000000" pitchFamily="2" charset="2"/>
              <a:buChar char="Ø"/>
            </a:pPr>
            <a:r>
              <a:rPr lang="zh-CN" altLang="en-US" sz="3600" dirty="0">
                <a:latin typeface="Arial" panose="020B0604020202020204" pitchFamily="34" charset="0"/>
                <a:ea typeface="微软雅黑" panose="020B0503020204020204" pitchFamily="34" charset="-122"/>
                <a:sym typeface="Arial" panose="020B0604020202020204" pitchFamily="34" charset="0"/>
              </a:rPr>
              <a:t>创新性</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
            </p:custDataLst>
          </p:nvPr>
        </p:nvSpPr>
        <p:spPr>
          <a:xfrm>
            <a:off x="10719233" y="1983544"/>
            <a:ext cx="3618560" cy="1015663"/>
          </a:xfrm>
          <a:prstGeom prst="rect">
            <a:avLst/>
          </a:prstGeom>
          <a:noFill/>
        </p:spPr>
        <p:txBody>
          <a:bodyPr wrap="square" rtlCol="0">
            <a:spAutoFit/>
          </a:bodyPr>
          <a:p>
            <a:pPr algn="l"/>
            <a:r>
              <a:rPr lang="zh-CN" altLang="en-US" sz="6000" b="1">
                <a:latin typeface="Arial" panose="020B0604020202020204" pitchFamily="34" charset="0"/>
                <a:ea typeface="微软雅黑" panose="020B0503020204020204" pitchFamily="34" charset="-122"/>
                <a:sym typeface="Arial" panose="020B0604020202020204" pitchFamily="34" charset="0"/>
              </a:rPr>
              <a:t>技术方案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5" name="图示 4"/>
          <p:cNvGraphicFramePr/>
          <p:nvPr/>
        </p:nvGraphicFramePr>
        <p:xfrm>
          <a:off x="962025" y="5561965"/>
          <a:ext cx="15382240" cy="702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16951325" y="630555"/>
            <a:ext cx="6145530" cy="37179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p>
            <a:pPr marL="457200" marR="0" indent="-457200" algn="just" defTabSz="825500" rtl="0" eaLnBrk="1">
              <a:lnSpc>
                <a:spcPts val="4700"/>
              </a:lnSpc>
              <a:spcBef>
                <a:spcPts val="0"/>
              </a:spcBef>
              <a:spcAft>
                <a:spcPts val="0"/>
              </a:spcAft>
              <a:buClrTx/>
              <a:buSzTx/>
              <a:buFont typeface="Arial" panose="020B0604020202020204" pitchFamily="34" charset="0"/>
              <a:buChar char="•"/>
            </a:pP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将判别式</a:t>
            </a:r>
            <a:r>
              <a:rPr lang="en-US" altLang="zh-CN"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与生成式</a:t>
            </a:r>
            <a:r>
              <a:rPr lang="en-US" altLang="zh-CN"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相融合，通过将判别式</a:t>
            </a:r>
            <a:r>
              <a:rPr lang="en-US" altLang="zh-CN"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应用在大模型推理的</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数据预处理（</a:t>
            </a:r>
            <a:r>
              <a:rPr lang="en-US" altLang="zh-CN"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Pre-processing</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）、生成（</a:t>
            </a:r>
            <a:r>
              <a:rPr lang="en-US" altLang="zh-CN"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Processing</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）和后处理（</a:t>
            </a:r>
            <a:r>
              <a:rPr lang="en-US" altLang="zh-CN"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Post-processing</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，保证了大模型的输入流和输出流的稳定性和可靠性。</a:t>
            </a:r>
            <a:endParaRPr kumimoji="0" lang="zh-CN" altLang="en-US" sz="2700" b="1" i="0" u="none" strike="noStrike" kern="1200" cap="none" spc="0" normalizeH="0" baseline="0" dirty="0">
              <a:ln>
                <a:noFill/>
              </a:ln>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9" name="文本框 8"/>
          <p:cNvSpPr txBox="1"/>
          <p:nvPr/>
        </p:nvSpPr>
        <p:spPr>
          <a:xfrm>
            <a:off x="16951960" y="4737100"/>
            <a:ext cx="6144895" cy="63614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noAutofit/>
          </a:bodyPr>
          <a:p>
            <a:pPr marL="457200" marR="0" indent="-457200" algn="just" defTabSz="825500" rtl="0" eaLnBrk="1">
              <a:lnSpc>
                <a:spcPts val="3700"/>
              </a:lnSpc>
              <a:spcBef>
                <a:spcPts val="0"/>
              </a:spcBef>
              <a:spcAft>
                <a:spcPts val="0"/>
              </a:spcAft>
              <a:buClrTx/>
              <a:buSzTx/>
              <a:buFont typeface="Arial" panose="020B0604020202020204" pitchFamily="34" charset="0"/>
              <a:buChar char="•"/>
            </a:pPr>
            <a:r>
              <a:rPr lang="en-US" altLang="zh-CN"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Pre-processing</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阶段引入了</a:t>
            </a:r>
            <a:r>
              <a:rPr lang="zh-CN" altLang="en-US" sz="2700" b="1" u="sng"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问题分类的判别式</a:t>
            </a:r>
            <a:r>
              <a:rPr lang="en-US" altLang="zh-CN" sz="2700" b="1" u="sng"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，针对不同类问题采用不同优化路线。此外运用</a:t>
            </a:r>
            <a:r>
              <a:rPr lang="zh-CN" altLang="en-US" sz="2700" b="1" u="sng"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文本相似性判别式模型</a:t>
            </a:r>
            <a:r>
              <a:rPr lang="zh-CN" altLang="en-US" sz="2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将问题对应到年报文本。</a:t>
            </a:r>
            <a:endPar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57200" marR="0" indent="-457200" algn="just" defTabSz="825500" rtl="0" eaLnBrk="1">
              <a:lnSpc>
                <a:spcPts val="3700"/>
              </a:lnSpc>
              <a:spcBef>
                <a:spcPts val="0"/>
              </a:spcBef>
              <a:spcAft>
                <a:spcPts val="0"/>
              </a:spcAft>
              <a:buClrTx/>
              <a:buSzTx/>
              <a:buFont typeface="Arial" panose="020B0604020202020204" pitchFamily="34" charset="0"/>
              <a:buChar char="•"/>
            </a:pPr>
            <a:endPar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57200" marR="0" indent="-457200" algn="just" defTabSz="825500" rtl="0" eaLnBrk="1">
              <a:lnSpc>
                <a:spcPts val="4700"/>
              </a:lnSpc>
              <a:spcBef>
                <a:spcPts val="0"/>
              </a:spcBef>
              <a:spcAft>
                <a:spcPts val="0"/>
              </a:spcAft>
              <a:buClrTx/>
              <a:buSzTx/>
              <a:buFont typeface="Arial" panose="020B0604020202020204" pitchFamily="34" charset="0"/>
              <a:buChar char="•"/>
            </a:pPr>
            <a:r>
              <a:rPr lang="en-US" altLang="zh-CN"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Processing</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阶段，为了提升开放域问题对话质量，引入了</a:t>
            </a:r>
            <a:r>
              <a:rPr lang="zh-CN" altLang="en-US" sz="2700" b="1" u="sng"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用于检索的判别式</a:t>
            </a:r>
            <a:r>
              <a:rPr lang="en-US" altLang="zh-CN" sz="2700" b="1" u="sng"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AI</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与大模型融合，采用</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对话关键词抽取</a:t>
            </a:r>
            <a:r>
              <a:rPr lang="en-US" altLang="zh-CN"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27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建立检索文本二级索引</a:t>
            </a:r>
            <a:r>
              <a:rPr lang="zh-CN" altLang="en-US" sz="27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的方式构建向量库。对话关键词抽取去除了用户问题的噪声，保证了检索准确率。本方案也将年报切割，并建立了二级索引，一级索引为章、节小标题，二级索引为原始文本，并将二者一一映射。</a:t>
            </a:r>
            <a:endParaRPr kumimoji="0" lang="zh-CN" altLang="en-US" sz="2700" b="1" i="0" u="none" strike="noStrike" kern="1200" cap="none" spc="0" normalizeH="0" baseline="0" dirty="0">
              <a:ln>
                <a:noFill/>
              </a:ln>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0" name="文本框 9"/>
          <p:cNvSpPr txBox="1"/>
          <p:nvPr/>
        </p:nvSpPr>
        <p:spPr>
          <a:xfrm>
            <a:off x="2562225" y="4064635"/>
            <a:ext cx="12290425" cy="9277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创新提出</a:t>
            </a:r>
            <a:r>
              <a:rPr kumimoji="0" lang="en-US" altLang="zh-CN"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a:t>
            </a:r>
            <a:r>
              <a:rPr kumimoji="0" lang="en-US" altLang="zh-CN" sz="5000" b="1" i="0" u="none" strike="noStrike" cap="none" spc="0" normalizeH="0" baseline="0">
                <a:ln>
                  <a:noFill/>
                </a:ln>
                <a:solidFill>
                  <a:srgbClr val="C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6P</a:t>
            </a:r>
            <a:r>
              <a:rPr kumimoji="0" lang="zh-CN" altLang="en-US"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方法论</a:t>
            </a:r>
            <a:r>
              <a:rPr kumimoji="0" lang="en-US" altLang="zh-CN"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a:t>
            </a:r>
            <a:r>
              <a:rPr kumimoji="0" lang="zh-CN" altLang="en-US"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rPr>
              <a:t>解决方案框架</a:t>
            </a:r>
            <a:endParaRPr kumimoji="0" lang="zh-CN" altLang="en-US" sz="5000" b="1" i="0" u="none" strike="noStrike" cap="none" spc="0" normalizeH="0" baseline="0">
              <a:ln>
                <a:noFill/>
              </a:ln>
              <a:solidFill>
                <a:srgbClr val="000000"/>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Alibaba PuHuiTi 2 55 Regular"/>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7" grpId="1"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382920"/>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数据预处理</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Pre-processing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4"/>
          <p:cNvSpPr txBox="1"/>
          <p:nvPr/>
        </p:nvSpPr>
        <p:spPr>
          <a:xfrm>
            <a:off x="1120496" y="2708546"/>
            <a:ext cx="19910703" cy="641586"/>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zh-CN" altLang="en-US"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数据探查</a:t>
            </a:r>
            <a:r>
              <a:rPr lang="en-US" altLang="zh-CN"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t>
            </a:r>
            <a:r>
              <a:rPr lang="zh-CN" altLang="en-US"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判别式</a:t>
            </a:r>
            <a:r>
              <a:rPr lang="en-US" altLang="zh-CN"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AI</a:t>
            </a:r>
            <a:r>
              <a:rPr lang="zh-CN" altLang="en-US"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对问题进行分类</a:t>
            </a:r>
            <a:endParaRPr lang="zh-CN" altLang="en-US" sz="32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34" name="文本框 5"/>
          <p:cNvSpPr txBox="1"/>
          <p:nvPr/>
        </p:nvSpPr>
        <p:spPr>
          <a:xfrm>
            <a:off x="1516566" y="3684220"/>
            <a:ext cx="21873787" cy="1870512"/>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鉴于不同问题的答案出现在年报中不同的位置，因此在</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Pre-processing</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阶段对问题进行精准分类将有助于捕捉和问题相匹配的文本片段，给予大模型更好的提示。</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2"/>
          <p:cNvSpPr txBox="1"/>
          <p:nvPr/>
        </p:nvSpPr>
        <p:spPr>
          <a:xfrm>
            <a:off x="1343519" y="5049769"/>
            <a:ext cx="21062850" cy="88639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285750" indent="-285750">
              <a:lnSpc>
                <a:spcPct val="150000"/>
              </a:lnSpc>
              <a:buFont typeface="Wingdings" panose="05000000000000000000" charset="0"/>
              <a:buChar char="l"/>
            </a:pPr>
            <a:r>
              <a:rPr lang="zh-CN" altLang="en-US" sz="2800" b="1" dirty="0">
                <a:latin typeface="Arial" panose="020B0604020202020204" pitchFamily="34" charset="0"/>
                <a:ea typeface="微软雅黑" panose="020B0503020204020204" pitchFamily="34" charset="-122"/>
                <a:sym typeface="Arial" panose="020B0604020202020204" pitchFamily="34" charset="0"/>
              </a:rPr>
              <a:t>基于预训练模型的判别式</a:t>
            </a:r>
            <a:r>
              <a:rPr lang="en-US" altLang="zh-CN" sz="2800" b="1" dirty="0">
                <a:latin typeface="Arial" panose="020B0604020202020204" pitchFamily="34" charset="0"/>
                <a:ea typeface="微软雅黑" panose="020B0503020204020204" pitchFamily="34" charset="-122"/>
                <a:sym typeface="Arial" panose="020B0604020202020204" pitchFamily="34" charset="0"/>
              </a:rPr>
              <a:t>AI</a:t>
            </a:r>
            <a:endParaRPr lang="en-US" altLang="zh-CN" sz="2800" b="1"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buFont typeface="Wingdings" panose="05000000000000000000" charset="0"/>
            </a:pPr>
            <a:r>
              <a:rPr lang="zh-CN" altLang="en-US" sz="2400" b="1" dirty="0">
                <a:latin typeface="Arial" panose="020B0604020202020204" pitchFamily="34" charset="0"/>
                <a:ea typeface="微软雅黑" panose="020B0503020204020204" pitchFamily="34" charset="-122"/>
                <a:sym typeface="Arial" panose="020B0604020202020204" pitchFamily="34" charset="0"/>
              </a:rPr>
              <a:t>考虑到用户问题的口语化、多样化，使用</a:t>
            </a:r>
            <a:r>
              <a:rPr lang="en-US" altLang="zh-CN" sz="2400" b="1" dirty="0">
                <a:latin typeface="Arial" panose="020B0604020202020204" pitchFamily="34" charset="0"/>
                <a:ea typeface="微软雅黑" panose="020B0503020204020204" pitchFamily="34" charset="-122"/>
                <a:sym typeface="Arial" panose="020B0604020202020204" pitchFamily="34" charset="0"/>
              </a:rPr>
              <a:t>Bert</a:t>
            </a:r>
            <a:r>
              <a:rPr lang="zh-CN" altLang="en-US" sz="2400" b="1" dirty="0">
                <a:latin typeface="Arial" panose="020B0604020202020204" pitchFamily="34" charset="0"/>
                <a:ea typeface="微软雅黑" panose="020B0503020204020204" pitchFamily="34" charset="-122"/>
                <a:sym typeface="Arial" panose="020B0604020202020204" pitchFamily="34" charset="0"/>
              </a:rPr>
              <a:t>等预训练模型训练一个判别式</a:t>
            </a:r>
            <a:r>
              <a:rPr lang="en-US" altLang="zh-CN" sz="2400" b="1" dirty="0">
                <a:latin typeface="Arial" panose="020B0604020202020204" pitchFamily="34" charset="0"/>
                <a:ea typeface="微软雅黑" panose="020B0503020204020204" pitchFamily="34" charset="-122"/>
                <a:sym typeface="Arial" panose="020B0604020202020204" pitchFamily="34" charset="0"/>
              </a:rPr>
              <a:t>AI</a:t>
            </a:r>
            <a:r>
              <a:rPr lang="zh-CN" altLang="en-US" sz="2400" b="1" dirty="0">
                <a:latin typeface="Arial" panose="020B0604020202020204" pitchFamily="34" charset="0"/>
                <a:ea typeface="微软雅黑" panose="020B0503020204020204" pitchFamily="34" charset="-122"/>
                <a:sym typeface="Arial" panose="020B0604020202020204" pitchFamily="34" charset="0"/>
              </a:rPr>
              <a:t>，</a:t>
            </a:r>
            <a:r>
              <a:rPr lang="en-US" altLang="zh-CN" sz="2400" b="1" dirty="0" err="1">
                <a:latin typeface="Arial" panose="020B0604020202020204" pitchFamily="34" charset="0"/>
                <a:ea typeface="微软雅黑" panose="020B0503020204020204" pitchFamily="34" charset="-122"/>
                <a:sym typeface="Arial" panose="020B0604020202020204" pitchFamily="34" charset="0"/>
              </a:rPr>
              <a:t>找到一个边界或决策面，以将不同类别的数据点正确地分开</a:t>
            </a:r>
            <a:r>
              <a:rPr lang="zh-CN" altLang="en-US" sz="2400" b="1" dirty="0">
                <a:latin typeface="Arial" panose="020B0604020202020204" pitchFamily="34" charset="0"/>
                <a:ea typeface="微软雅黑" panose="020B0503020204020204" pitchFamily="34" charset="-122"/>
                <a:sym typeface="Arial" panose="020B0604020202020204" pitchFamily="34" charset="0"/>
              </a:rPr>
              <a:t>是最初考虑方案。在训练数据较少的情况下，原则上可以通过回译、关键词替换等方法来进行</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数据增强</a:t>
            </a:r>
            <a:r>
              <a:rPr lang="zh-CN" altLang="en-US" sz="2400" b="1" dirty="0">
                <a:latin typeface="Arial" panose="020B0604020202020204" pitchFamily="34" charset="0"/>
                <a:ea typeface="微软雅黑" panose="020B0503020204020204" pitchFamily="34" charset="-122"/>
                <a:sym typeface="Arial" panose="020B0604020202020204" pitchFamily="34" charset="0"/>
              </a:rPr>
              <a:t>，并且通过</a:t>
            </a:r>
            <a:r>
              <a:rPr lang="en-US" altLang="zh-CN" sz="2400" b="1" dirty="0">
                <a:latin typeface="Arial" panose="020B0604020202020204" pitchFamily="34" charset="0"/>
                <a:ea typeface="微软雅黑" panose="020B0503020204020204" pitchFamily="34" charset="-122"/>
                <a:sym typeface="Arial" panose="020B0604020202020204" pitchFamily="34" charset="0"/>
              </a:rPr>
              <a:t>GPT4</a:t>
            </a:r>
            <a:r>
              <a:rPr lang="zh-CN" altLang="en-US" sz="2400" b="1" dirty="0">
                <a:latin typeface="Arial" panose="020B0604020202020204" pitchFamily="34" charset="0"/>
                <a:ea typeface="微软雅黑" panose="020B0503020204020204" pitchFamily="34" charset="-122"/>
                <a:sym typeface="Arial" panose="020B0604020202020204" pitchFamily="34" charset="0"/>
              </a:rPr>
              <a:t>扩充样本。由于比赛测试数据的</a:t>
            </a:r>
            <a:r>
              <a:rPr lang="en-US" altLang="zh-CN" sz="2400" b="1" dirty="0">
                <a:latin typeface="Arial" panose="020B0604020202020204" pitchFamily="34" charset="0"/>
                <a:ea typeface="微软雅黑" panose="020B0503020204020204" pitchFamily="34" charset="-122"/>
                <a:sym typeface="Arial" panose="020B0604020202020204" pitchFamily="34" charset="0"/>
              </a:rPr>
              <a:t>Question</a:t>
            </a:r>
            <a:r>
              <a:rPr lang="zh-CN" altLang="en-US" sz="2400" b="1" dirty="0">
                <a:latin typeface="Arial" panose="020B0604020202020204" pitchFamily="34" charset="0"/>
                <a:ea typeface="微软雅黑" panose="020B0503020204020204" pitchFamily="34" charset="-122"/>
                <a:sym typeface="Arial" panose="020B0604020202020204" pitchFamily="34" charset="0"/>
              </a:rPr>
              <a:t>本身的特征并非很难区分，且由于时间限制，</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本方案最终采用关键词识别的方法来对问题分类</a:t>
            </a:r>
            <a:r>
              <a:rPr lang="zh-CN" altLang="en-US" sz="2800" b="1" dirty="0">
                <a:latin typeface="Arial" panose="020B0604020202020204" pitchFamily="34" charset="0"/>
                <a:ea typeface="微软雅黑" panose="020B0503020204020204" pitchFamily="34" charset="-122"/>
                <a:sym typeface="Arial" panose="020B0604020202020204" pitchFamily="34" charset="0"/>
              </a:rPr>
              <a:t>。</a:t>
            </a:r>
            <a:endParaRPr lang="en-US" altLang="zh-CN" sz="2800" dirty="0">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50000"/>
              </a:lnSpc>
              <a:buFont typeface="Wingdings" panose="05000000000000000000" charset="0"/>
              <a:buChar char="l"/>
            </a:pPr>
            <a:r>
              <a:rPr lang="en-US" altLang="zh-CN" sz="2800" dirty="0">
                <a:latin typeface="Arial" panose="020B0604020202020204" pitchFamily="34" charset="0"/>
                <a:ea typeface="微软雅黑" panose="020B0503020204020204" pitchFamily="34" charset="-122"/>
                <a:sym typeface="Arial" panose="020B0604020202020204" pitchFamily="34" charset="0"/>
              </a:rPr>
              <a:t> </a:t>
            </a:r>
            <a:r>
              <a:rPr lang="zh-CN" altLang="en-US" sz="2800" b="1" dirty="0">
                <a:latin typeface="Arial" panose="020B0604020202020204" pitchFamily="34" charset="0"/>
                <a:ea typeface="微软雅黑" panose="020B0503020204020204" pitchFamily="34" charset="-122"/>
                <a:sym typeface="Arial" panose="020B0604020202020204" pitchFamily="34" charset="0"/>
              </a:rPr>
              <a:t>关键词识别</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buFont typeface="Wingdings" panose="05000000000000000000" charset="0"/>
            </a:pPr>
            <a:r>
              <a:rPr lang="zh-CN" altLang="en-US" sz="2400" b="1" dirty="0">
                <a:latin typeface="Arial" panose="020B0604020202020204" pitchFamily="34" charset="0"/>
                <a:ea typeface="微软雅黑" panose="020B0503020204020204" pitchFamily="34" charset="-122"/>
                <a:sym typeface="Arial" panose="020B0604020202020204" pitchFamily="34" charset="0"/>
              </a:rPr>
              <a:t>通过关键词识别，总结出下述七类问题。</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en-US" altLang="zh-CN" sz="2400" dirty="0">
                <a:latin typeface="Arial" panose="020B0604020202020204" pitchFamily="34" charset="0"/>
                <a:ea typeface="微软雅黑" panose="020B0503020204020204" pitchFamily="34" charset="-122"/>
                <a:sym typeface="Arial" panose="020B0604020202020204" pitchFamily="34" charset="0"/>
              </a:rPr>
              <a:t>“2021</a:t>
            </a:r>
            <a:r>
              <a:rPr lang="zh-CN" altLang="en-US" sz="2400" dirty="0">
                <a:latin typeface="Arial" panose="020B0604020202020204" pitchFamily="34" charset="0"/>
                <a:ea typeface="微软雅黑" panose="020B0503020204020204" pitchFamily="34" charset="-122"/>
                <a:sym typeface="Arial" panose="020B0604020202020204" pitchFamily="34" charset="0"/>
              </a:rPr>
              <a:t>年哪七个上市公司的资产总金额最高？</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统计类问题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提供鞍</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七</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化</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股份有限公司</a:t>
            </a:r>
            <a:r>
              <a:rPr lang="en-US" altLang="zh-CN" sz="2400" dirty="0">
                <a:latin typeface="Arial" panose="020B0604020202020204" pitchFamily="34" charset="0"/>
                <a:ea typeface="微软雅黑" panose="020B0503020204020204" pitchFamily="34" charset="-122"/>
                <a:sym typeface="Arial" panose="020B0604020202020204" pitchFamily="34" charset="0"/>
              </a:rPr>
              <a:t>2019</a:t>
            </a:r>
            <a:r>
              <a:rPr lang="zh-CN" altLang="en-US" sz="2400" dirty="0">
                <a:latin typeface="Arial" panose="020B0604020202020204" pitchFamily="34" charset="0"/>
                <a:ea typeface="微软雅黑" panose="020B0503020204020204" pitchFamily="34" charset="-122"/>
                <a:sym typeface="Arial" panose="020B0604020202020204" pitchFamily="34" charset="0"/>
              </a:rPr>
              <a:t>年其他非流动资产，单位为元。</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财务报表类基本数据查询问题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请提供拉</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拉</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付股份有限公司</a:t>
            </a:r>
            <a:r>
              <a:rPr lang="en-US" altLang="zh-CN" sz="2400" dirty="0">
                <a:latin typeface="Arial" panose="020B0604020202020204" pitchFamily="34" charset="0"/>
                <a:ea typeface="微软雅黑" panose="020B0503020204020204" pitchFamily="34" charset="-122"/>
                <a:sym typeface="Arial" panose="020B0604020202020204" pitchFamily="34" charset="0"/>
              </a:rPr>
              <a:t>2020</a:t>
            </a:r>
            <a:r>
              <a:rPr lang="zh-CN" altLang="en-US" sz="2400" dirty="0">
                <a:latin typeface="Arial" panose="020B0604020202020204" pitchFamily="34" charset="0"/>
                <a:ea typeface="微软雅黑" panose="020B0503020204020204" pitchFamily="34" charset="-122"/>
                <a:sym typeface="Arial" panose="020B0604020202020204" pitchFamily="34" charset="0"/>
              </a:rPr>
              <a:t>年的无形资产增长率并保留</a:t>
            </a:r>
            <a:r>
              <a:rPr lang="en-US" altLang="zh-CN" sz="2400" dirty="0">
                <a:latin typeface="Arial" panose="020B0604020202020204" pitchFamily="34" charset="0"/>
                <a:ea typeface="微软雅黑" panose="020B0503020204020204" pitchFamily="34" charset="-122"/>
                <a:sym typeface="Arial" panose="020B0604020202020204" pitchFamily="34" charset="0"/>
              </a:rPr>
              <a:t>2</a:t>
            </a:r>
            <a:r>
              <a:rPr lang="zh-CN" altLang="en-US" sz="2400" dirty="0">
                <a:latin typeface="Arial" panose="020B0604020202020204" pitchFamily="34" charset="0"/>
                <a:ea typeface="微软雅黑" panose="020B0503020204020204" pitchFamily="34" charset="-122"/>
                <a:sym typeface="Arial" panose="020B0604020202020204" pitchFamily="34" charset="0"/>
              </a:rPr>
              <a:t>位小数</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财务报表类计算问题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en-US" altLang="zh-CN" sz="2400" dirty="0">
                <a:latin typeface="Arial" panose="020B0604020202020204" pitchFamily="34" charset="0"/>
                <a:ea typeface="微软雅黑" panose="020B0503020204020204" pitchFamily="34" charset="-122"/>
                <a:sym typeface="Arial" panose="020B0604020202020204" pitchFamily="34" charset="0"/>
              </a:rPr>
              <a:t>“2021</a:t>
            </a:r>
            <a:r>
              <a:rPr lang="zh-CN" altLang="en-US" sz="2400" dirty="0">
                <a:latin typeface="Arial" panose="020B0604020202020204" pitchFamily="34" charset="0"/>
                <a:ea typeface="微软雅黑" panose="020B0503020204020204" pitchFamily="34" charset="-122"/>
                <a:sym typeface="Arial" panose="020B0604020202020204" pitchFamily="34" charset="0"/>
              </a:rPr>
              <a:t>年天</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渤</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化</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股份有限公司法定代表人与</a:t>
            </a:r>
            <a:r>
              <a:rPr lang="en-US" altLang="zh-CN" sz="2400" dirty="0">
                <a:latin typeface="Arial" panose="020B0604020202020204" pitchFamily="34" charset="0"/>
                <a:ea typeface="微软雅黑" panose="020B0503020204020204" pitchFamily="34" charset="-122"/>
                <a:sym typeface="Arial" panose="020B0604020202020204" pitchFamily="34" charset="0"/>
              </a:rPr>
              <a:t>2020</a:t>
            </a:r>
            <a:r>
              <a:rPr lang="zh-CN" altLang="en-US" sz="2400" dirty="0">
                <a:latin typeface="Arial" panose="020B0604020202020204" pitchFamily="34" charset="0"/>
                <a:ea typeface="微软雅黑" panose="020B0503020204020204" pitchFamily="34" charset="-122"/>
                <a:sym typeface="Arial" panose="020B0604020202020204" pitchFamily="34" charset="0"/>
              </a:rPr>
              <a:t>年相比是否都是相同的？</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公司基本信息类问题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zh-CN" altLang="en-US" sz="2400" dirty="0">
                <a:latin typeface="Arial" panose="020B0604020202020204" pitchFamily="34" charset="0"/>
                <a:ea typeface="微软雅黑" panose="020B0503020204020204" pitchFamily="34" charset="-122"/>
                <a:sym typeface="Arial" panose="020B0604020202020204" pitchFamily="34" charset="0"/>
              </a:rPr>
              <a:t> </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唐</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港</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团股份有限公司</a:t>
            </a:r>
            <a:r>
              <a:rPr lang="en-US" altLang="zh-CN" sz="2400" dirty="0">
                <a:latin typeface="Arial" panose="020B0604020202020204" pitchFamily="34" charset="0"/>
                <a:ea typeface="微软雅黑" panose="020B0503020204020204" pitchFamily="34" charset="-122"/>
                <a:sym typeface="Arial" panose="020B0604020202020204" pitchFamily="34" charset="0"/>
              </a:rPr>
              <a:t>2019</a:t>
            </a:r>
            <a:r>
              <a:rPr lang="zh-CN" altLang="en-US" sz="2400" dirty="0">
                <a:latin typeface="Arial" panose="020B0604020202020204" pitchFamily="34" charset="0"/>
                <a:ea typeface="微软雅黑" panose="020B0503020204020204" pitchFamily="34" charset="-122"/>
                <a:sym typeface="Arial" panose="020B0604020202020204" pitchFamily="34" charset="0"/>
              </a:rPr>
              <a:t>年的销售人员人数为？</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公司员工信息类问题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zh-CN" altLang="en-US" sz="2400" dirty="0">
                <a:latin typeface="Arial" panose="020B0604020202020204" pitchFamily="34" charset="0"/>
                <a:ea typeface="微软雅黑" panose="020B0503020204020204" pitchFamily="34" charset="-122"/>
                <a:sym typeface="Arial" panose="020B0604020202020204" pitchFamily="34" charset="0"/>
              </a:rPr>
              <a:t> </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概述一下关键审计事项的情况，针对珠</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光</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科</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股份有限公司</a:t>
            </a:r>
            <a:r>
              <a:rPr lang="en-US" altLang="zh-CN" sz="2400" dirty="0">
                <a:latin typeface="Arial" panose="020B0604020202020204" pitchFamily="34" charset="0"/>
                <a:ea typeface="微软雅黑" panose="020B0503020204020204" pitchFamily="34" charset="-122"/>
                <a:sym typeface="Arial" panose="020B0604020202020204" pitchFamily="34" charset="0"/>
              </a:rPr>
              <a:t>2019</a:t>
            </a:r>
            <a:r>
              <a:rPr lang="zh-CN" altLang="en-US" sz="2400" dirty="0">
                <a:latin typeface="Arial" panose="020B0604020202020204" pitchFamily="34" charset="0"/>
                <a:ea typeface="微软雅黑" panose="020B0503020204020204" pitchFamily="34" charset="-122"/>
                <a:sym typeface="Arial" panose="020B0604020202020204" pitchFamily="34" charset="0"/>
              </a:rPr>
              <a:t>年的年报。</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针对某公司的开放域问题</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50000"/>
              </a:lnSpc>
              <a:buFont typeface="+mj-lt"/>
              <a:buAutoNum type="arabicPeriod"/>
            </a:pP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长期股权投资的投资回报和价值变动如何影响公司的资本利用和盈利能力？</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完全开放域问题</a:t>
            </a:r>
            <a:endPar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a:buFont typeface="Wingdings" panose="05000000000000000000" charset="0"/>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a:buFont typeface="Wingdings" panose="05000000000000000000" charset="0"/>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1120496" y="2708546"/>
            <a:ext cx="19910703" cy="68199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短语特征的</a:t>
            </a: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PDF</a:t>
            </a: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文本提取及数据库报表字段构建</a:t>
            </a:r>
            <a:endPar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6" name="文本框 4"/>
          <p:cNvSpPr txBox="1"/>
          <p:nvPr/>
        </p:nvSpPr>
        <p:spPr>
          <a:xfrm>
            <a:off x="1120495" y="3604353"/>
            <a:ext cx="16820033" cy="1316194"/>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342900" indent="-342900">
              <a:lnSpc>
                <a:spcPct val="150000"/>
              </a:lnSpc>
              <a:buFont typeface="Arial" panose="020B0604020202020204" pitchFamily="34" charset="0"/>
              <a:buChar char="•"/>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根据</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PDF</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文件的目录和章节信息，通过正则去除噪音，并对内容进行精确的切块处埋。</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50000"/>
              </a:lnSpc>
              <a:buFont typeface="Arial" panose="020B0604020202020204" pitchFamily="34" charset="0"/>
              <a:buChar char="•"/>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定义并构建了资产负债表、现金流量表、利润表、公司信息表、研发人员表等多个金融数据库报表。</a:t>
            </a:r>
            <a:endPar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p:cNvPicPr>
            <a:picLocks noChangeAspect="1"/>
          </p:cNvPicPr>
          <p:nvPr/>
        </p:nvPicPr>
        <p:blipFill>
          <a:blip r:embed="rId1"/>
          <a:stretch>
            <a:fillRect/>
          </a:stretch>
        </p:blipFill>
        <p:spPr>
          <a:xfrm>
            <a:off x="1704212" y="6573786"/>
            <a:ext cx="4804818" cy="5099514"/>
          </a:xfrm>
          <a:prstGeom prst="rect">
            <a:avLst/>
          </a:prstGeom>
        </p:spPr>
      </p:pic>
      <p:pic>
        <p:nvPicPr>
          <p:cNvPr id="8" name="图片 7"/>
          <p:cNvPicPr>
            <a:picLocks noChangeAspect="1"/>
          </p:cNvPicPr>
          <p:nvPr/>
        </p:nvPicPr>
        <p:blipFill>
          <a:blip r:embed="rId2"/>
          <a:stretch>
            <a:fillRect/>
          </a:stretch>
        </p:blipFill>
        <p:spPr>
          <a:xfrm>
            <a:off x="6991962" y="6573786"/>
            <a:ext cx="5640675" cy="5034771"/>
          </a:xfrm>
          <a:prstGeom prst="rect">
            <a:avLst/>
          </a:prstGeom>
        </p:spPr>
      </p:pic>
      <p:pic>
        <p:nvPicPr>
          <p:cNvPr id="9" name="图片 8"/>
          <p:cNvPicPr>
            <a:picLocks noChangeAspect="1"/>
          </p:cNvPicPr>
          <p:nvPr/>
        </p:nvPicPr>
        <p:blipFill>
          <a:blip r:embed="rId3"/>
          <a:stretch>
            <a:fillRect/>
          </a:stretch>
        </p:blipFill>
        <p:spPr>
          <a:xfrm>
            <a:off x="12859998" y="6638529"/>
            <a:ext cx="6471496" cy="2536127"/>
          </a:xfrm>
          <a:prstGeom prst="rect">
            <a:avLst/>
          </a:prstGeom>
        </p:spPr>
      </p:pic>
      <p:pic>
        <p:nvPicPr>
          <p:cNvPr id="10" name="图片 9"/>
          <p:cNvPicPr>
            <a:picLocks noChangeAspect="1"/>
          </p:cNvPicPr>
          <p:nvPr/>
        </p:nvPicPr>
        <p:blipFill>
          <a:blip r:embed="rId4"/>
          <a:stretch>
            <a:fillRect/>
          </a:stretch>
        </p:blipFill>
        <p:spPr>
          <a:xfrm>
            <a:off x="19331494" y="6573786"/>
            <a:ext cx="3399409" cy="3862965"/>
          </a:xfrm>
          <a:prstGeom prst="rect">
            <a:avLst/>
          </a:prstGeom>
        </p:spPr>
      </p:pic>
      <p:sp>
        <p:nvSpPr>
          <p:cNvPr id="11" name="文本框 10"/>
          <p:cNvSpPr txBox="1"/>
          <p:nvPr/>
        </p:nvSpPr>
        <p:spPr>
          <a:xfrm>
            <a:off x="2584526" y="5742789"/>
            <a:ext cx="3044190"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Arial" panose="020B0604020202020204" pitchFamily="34" charset="0"/>
                <a:ea typeface="微软雅黑" panose="020B0503020204020204" pitchFamily="34" charset="-122"/>
                <a:sym typeface="Arial" panose="020B0604020202020204" pitchFamily="34" charset="0"/>
              </a:rPr>
              <a:t>合并资产负债表</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7639965" y="5742789"/>
            <a:ext cx="2172335"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Arial" panose="020B0604020202020204" pitchFamily="34" charset="0"/>
                <a:ea typeface="微软雅黑" panose="020B0503020204020204" pitchFamily="34" charset="-122"/>
                <a:sym typeface="Arial" panose="020B0604020202020204" pitchFamily="34" charset="0"/>
              </a:rPr>
              <a:t>合并利润表</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13350633" y="5660927"/>
            <a:ext cx="2761488"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Arial" panose="020B0604020202020204" pitchFamily="34" charset="0"/>
                <a:ea typeface="微软雅黑" panose="020B0503020204020204" pitchFamily="34" charset="-122"/>
                <a:sym typeface="Arial" panose="020B0604020202020204" pitchFamily="34" charset="0"/>
              </a:rPr>
              <a:t>公司基本情况表</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19650454" y="5637038"/>
            <a:ext cx="2761488"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Arial" panose="020B0604020202020204" pitchFamily="34" charset="0"/>
                <a:ea typeface="微软雅黑" panose="020B0503020204020204" pitchFamily="34" charset="-122"/>
                <a:sym typeface="Arial" panose="020B0604020202020204" pitchFamily="34" charset="0"/>
              </a:rPr>
              <a:t>员工情况表</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0" y="1382920"/>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数据预处理</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Pre-processing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1165101" y="2975687"/>
            <a:ext cx="19910703" cy="641586"/>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基于文本相似度搜索召回的判别式</a:t>
            </a: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AI</a:t>
            </a:r>
            <a:endPar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6" name="矩形: 圆角 6"/>
          <p:cNvSpPr/>
          <p:nvPr/>
        </p:nvSpPr>
        <p:spPr>
          <a:xfrm>
            <a:off x="6390689" y="7580588"/>
            <a:ext cx="4309935" cy="1214900"/>
          </a:xfrm>
          <a:prstGeom prst="roundRect">
            <a:avLst>
              <a:gd name="adj" fmla="val 9299"/>
            </a:avLst>
          </a:prstGeom>
          <a:noFill/>
          <a:ln w="22225">
            <a:solidFill>
              <a:srgbClr val="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lnSpc>
                <a:spcPct val="120000"/>
              </a:lnSpc>
            </a:pPr>
            <a:endParaRPr lang="en-US" altLang="zh-CN" sz="240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圆角 7"/>
          <p:cNvSpPr/>
          <p:nvPr/>
        </p:nvSpPr>
        <p:spPr>
          <a:xfrm>
            <a:off x="13179029" y="7580588"/>
            <a:ext cx="5777484" cy="1236038"/>
          </a:xfrm>
          <a:prstGeom prst="roundRect">
            <a:avLst>
              <a:gd name="adj" fmla="val 9299"/>
            </a:avLst>
          </a:prstGeom>
          <a:noFill/>
          <a:ln w="22225">
            <a:solidFill>
              <a:srgbClr val="000000"/>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lnSpc>
                <a:spcPct val="120000"/>
              </a:lnSpc>
            </a:pPr>
            <a:endParaRPr lang="en-US" altLang="zh-CN" sz="240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36"/>
          <p:cNvSpPr txBox="1"/>
          <p:nvPr/>
        </p:nvSpPr>
        <p:spPr>
          <a:xfrm>
            <a:off x="13130959" y="7737675"/>
            <a:ext cx="5847144" cy="1340866"/>
          </a:xfrm>
          <a:prstGeom prst="rect">
            <a:avLst/>
          </a:prstGeom>
          <a:noFill/>
        </p:spPr>
        <p:txBody>
          <a:bodyPr wrap="square" rtlCol="0">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20000"/>
              </a:lnSpc>
              <a:buClrTx/>
              <a:buSzTx/>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宁</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水</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集团股份有限公司</a:t>
            </a:r>
            <a:r>
              <a:rPr lang="zh-CN" altLang="en-US" sz="2400" dirty="0">
                <a:latin typeface="Arial" panose="020B0604020202020204" pitchFamily="34" charset="0"/>
                <a:ea typeface="微软雅黑" panose="020B0503020204020204" pitchFamily="34" charset="-122"/>
                <a:sym typeface="Arial" panose="020B0604020202020204" pitchFamily="34" charset="0"/>
              </a:rPr>
              <a:t>__603700__宁水集团__2019年__年度报告.pdf</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38"/>
          <p:cNvSpPr txBox="1"/>
          <p:nvPr/>
        </p:nvSpPr>
        <p:spPr>
          <a:xfrm>
            <a:off x="6532229" y="7745766"/>
            <a:ext cx="4026853" cy="984951"/>
          </a:xfrm>
          <a:prstGeom prst="rect">
            <a:avLst/>
          </a:prstGeom>
          <a:noFill/>
        </p:spPr>
        <p:txBody>
          <a:bodyPr wrap="square" rtlCol="0">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20000"/>
              </a:lnSpc>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宁</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水</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集团</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有限公司</a:t>
            </a:r>
            <a:r>
              <a:rPr lang="en-US" altLang="zh-CN" sz="2400" dirty="0">
                <a:latin typeface="Arial" panose="020B0604020202020204" pitchFamily="34" charset="0"/>
                <a:ea typeface="微软雅黑" panose="020B0503020204020204" pitchFamily="34" charset="-122"/>
                <a:sym typeface="Arial" panose="020B0604020202020204" pitchFamily="34" charset="0"/>
              </a:rPr>
              <a:t>2019</a:t>
            </a:r>
            <a:r>
              <a:rPr lang="zh-CN" altLang="en-US" sz="2400" dirty="0">
                <a:latin typeface="Arial" panose="020B0604020202020204" pitchFamily="34" charset="0"/>
                <a:ea typeface="微软雅黑" panose="020B0503020204020204" pitchFamily="34" charset="-122"/>
                <a:sym typeface="Arial" panose="020B0604020202020204" pitchFamily="34" charset="0"/>
              </a:rPr>
              <a:t>年公司网址是什么</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819310" y="6858000"/>
            <a:ext cx="1452690" cy="58477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3200">
                <a:latin typeface="Arial" panose="020B0604020202020204" pitchFamily="34" charset="0"/>
                <a:ea typeface="微软雅黑" panose="020B0503020204020204" pitchFamily="34" charset="-122"/>
                <a:sym typeface="Arial" panose="020B0604020202020204" pitchFamily="34" charset="0"/>
              </a:rPr>
              <a:t>问题</a:t>
            </a:r>
            <a:endParaRPr lang="zh-CN" altLang="en-US" sz="3200">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4824224" y="6908262"/>
            <a:ext cx="2750097" cy="58477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对应年报</a:t>
            </a:r>
            <a:endParaRPr lang="zh-CN" altLang="en-US" sz="32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右箭头 11"/>
          <p:cNvSpPr/>
          <p:nvPr/>
        </p:nvSpPr>
        <p:spPr>
          <a:xfrm>
            <a:off x="10995264" y="7929203"/>
            <a:ext cx="1947545"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1165101" y="10226519"/>
            <a:ext cx="22921533" cy="669863"/>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800" b="1" dirty="0">
                <a:latin typeface="Arial" panose="020B0604020202020204" pitchFamily="34" charset="0"/>
                <a:ea typeface="微软雅黑" panose="020B0503020204020204" pitchFamily="34" charset="-122"/>
                <a:sym typeface="Arial" panose="020B0604020202020204" pitchFamily="34" charset="0"/>
              </a:rPr>
              <a:t>使用</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m3e-base</a:t>
            </a:r>
            <a:r>
              <a:rPr lang="zh-CN" altLang="en-US" sz="2800" b="1" dirty="0">
                <a:latin typeface="Arial" panose="020B0604020202020204" pitchFamily="34" charset="0"/>
                <a:ea typeface="微软雅黑" panose="020B0503020204020204" pitchFamily="34" charset="-122"/>
                <a:sym typeface="Arial" panose="020B0604020202020204" pitchFamily="34" charset="0"/>
              </a:rPr>
              <a:t>预训练模型构建包含所有公司名称和年份的语义向量库，并通过</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相似性计算</a:t>
            </a:r>
            <a:r>
              <a:rPr lang="zh-CN" altLang="en-US" sz="2800" b="1" dirty="0">
                <a:latin typeface="Arial" panose="020B0604020202020204" pitchFamily="34" charset="0"/>
                <a:ea typeface="微软雅黑" panose="020B0503020204020204" pitchFamily="34" charset="-122"/>
                <a:sym typeface="Arial" panose="020B0604020202020204" pitchFamily="34" charset="0"/>
              </a:rPr>
              <a:t>搜索到和问题相关性最高的年报文件。</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1165101" y="3965113"/>
            <a:ext cx="22765416" cy="1316194"/>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800" b="1" dirty="0">
                <a:latin typeface="Arial" panose="020B0604020202020204" pitchFamily="34" charset="0"/>
                <a:ea typeface="微软雅黑" panose="020B0503020204020204" pitchFamily="34" charset="-122"/>
                <a:sym typeface="Arial" panose="020B0604020202020204" pitchFamily="34" charset="0"/>
              </a:rPr>
              <a:t>问题当中存在某些特殊的公司名称，其通过关键词无法定位具体年报（年报文件定位失败），这导致模型回答错误是必然的。</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因而可通过相似性搜索的方式将问题与对应年报建立映射。</a:t>
            </a:r>
            <a:endPar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0" y="1382920"/>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数据预处理</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Pre-processing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398812"/>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生成</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4"/>
          <p:cNvSpPr txBox="1"/>
          <p:nvPr/>
        </p:nvSpPr>
        <p:spPr>
          <a:xfrm>
            <a:off x="1120496" y="2708546"/>
            <a:ext cx="19910703" cy="675891"/>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zh-CN" altLang="en-US" sz="34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构建语义向量数据库</a:t>
            </a:r>
            <a:endParaRPr lang="zh-CN" altLang="en-US" sz="34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6" name="椭圆 15"/>
          <p:cNvSpPr/>
          <p:nvPr/>
        </p:nvSpPr>
        <p:spPr>
          <a:xfrm>
            <a:off x="3249908" y="8544883"/>
            <a:ext cx="969553" cy="969553"/>
          </a:xfrm>
          <a:prstGeom prst="ellipse">
            <a:avLst/>
          </a:prstGeom>
          <a:noFill/>
          <a:ln w="762000">
            <a:solidFill>
              <a:srgbClr val="1E6BC5">
                <a:lumMod val="20000"/>
                <a:lumOff val="8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82"/>
          <p:cNvSpPr txBox="1"/>
          <p:nvPr/>
        </p:nvSpPr>
        <p:spPr>
          <a:xfrm>
            <a:off x="11125428" y="6221246"/>
            <a:ext cx="11551692" cy="2745846"/>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42900" indent="-342900" algn="l">
              <a:lnSpc>
                <a:spcPct val="150000"/>
              </a:lnSpc>
              <a:buFont typeface="Wingdings" panose="05000000000000000000" pitchFamily="2" charset="2"/>
              <a:buChar char="l"/>
            </a:pPr>
            <a:r>
              <a:rPr lang="zh-CN" altLang="en-US" sz="2400" b="1" dirty="0">
                <a:latin typeface="Arial" panose="020B0604020202020204" pitchFamily="34" charset="0"/>
                <a:ea typeface="微软雅黑" panose="020B0503020204020204" pitchFamily="34" charset="-122"/>
                <a:sym typeface="Arial" panose="020B0604020202020204" pitchFamily="34" charset="0"/>
              </a:rPr>
              <a:t>“</a:t>
            </a:r>
            <a:r>
              <a:rPr lang="en-US" altLang="zh-CN" sz="2400" b="1" dirty="0">
                <a:latin typeface="Arial" panose="020B0604020202020204" pitchFamily="34" charset="0"/>
                <a:ea typeface="微软雅黑" panose="020B0503020204020204" pitchFamily="34" charset="-122"/>
                <a:sym typeface="Arial" panose="020B0604020202020204" pitchFamily="34" charset="0"/>
              </a:rPr>
              <a:t>Q</a:t>
            </a:r>
            <a:r>
              <a:rPr lang="zh-CN" altLang="en-US" sz="2400" b="1" dirty="0">
                <a:latin typeface="Arial" panose="020B0604020202020204" pitchFamily="34" charset="0"/>
                <a:ea typeface="微软雅黑" panose="020B0503020204020204" pitchFamily="34" charset="-122"/>
                <a:sym typeface="Arial" panose="020B0604020202020204" pitchFamily="34" charset="0"/>
              </a:rPr>
              <a:t>uestion": "根据四</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中</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防</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科</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股份有限公司2019年的年报数据，能否简要介绍公司报告期内</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主要供应商的详情</a:t>
            </a:r>
            <a:r>
              <a:rPr lang="zh-CN" altLang="en-US" sz="2400" b="1" dirty="0">
                <a:latin typeface="Arial" panose="020B0604020202020204" pitchFamily="34" charset="0"/>
                <a:ea typeface="微软雅黑" panose="020B0503020204020204" pitchFamily="34" charset="-122"/>
                <a:sym typeface="Arial" panose="020B0604020202020204" pitchFamily="34" charset="0"/>
              </a:rPr>
              <a:t>。"</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a:p>
            <a:pPr marL="342900" indent="-342900" algn="l">
              <a:lnSpc>
                <a:spcPct val="150000"/>
              </a:lnSpc>
              <a:buFont typeface="Wingdings" panose="05000000000000000000" pitchFamily="2" charset="2"/>
              <a:buChar char="l"/>
            </a:pPr>
            <a:r>
              <a:rPr lang="zh-CN" altLang="en-US" sz="2400" b="1" dirty="0">
                <a:latin typeface="Arial" panose="020B0604020202020204" pitchFamily="34" charset="0"/>
                <a:ea typeface="微软雅黑" panose="020B0503020204020204" pitchFamily="34" charset="-122"/>
                <a:sym typeface="Arial" panose="020B0604020202020204" pitchFamily="34" charset="0"/>
              </a:rPr>
              <a:t>问题中的关键信息是 </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主要供应商的详情</a:t>
            </a:r>
            <a:r>
              <a:rPr lang="zh-CN" altLang="en-US" sz="2400" b="1" dirty="0">
                <a:solidFill>
                  <a:srgbClr val="FF0000"/>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与之对应的是小标题</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【主要销售客户和主要供应商情况】</a:t>
            </a:r>
            <a:r>
              <a:rPr lang="zh-CN" altLang="en-US" sz="2800" b="1" dirty="0">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因此我们可构建包含小标题的语义向量用于文本检索任务</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a:p>
            <a:pPr marL="342900" indent="-342900">
              <a:buFont typeface="Wingdings" panose="05000000000000000000" pitchFamily="2" charset="2"/>
              <a:buChar char="l"/>
            </a:pPr>
            <a:endParaRPr lang="zh-CN" altLang="en-US" sz="2400" dirty="0">
              <a:solidFill>
                <a:srgbClr val="000000">
                  <a:lumMod val="50000"/>
                  <a:lumOff val="50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 name="文本框 5"/>
          <p:cNvSpPr txBox="1"/>
          <p:nvPr/>
        </p:nvSpPr>
        <p:spPr>
          <a:xfrm>
            <a:off x="13322634" y="5482575"/>
            <a:ext cx="6675755" cy="381000"/>
          </a:xfrm>
          <a:prstGeom prst="rect">
            <a:avLst/>
          </a:prstGeom>
          <a:noFill/>
        </p:spPr>
        <p:txBody>
          <a:bodyPr wrap="square" lIns="101600" tIns="38100" rIns="76200" bIns="38100" rtlCol="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r>
              <a:rPr lang="zh-CN" altLang="en-US" b="1" dirty="0">
                <a:solidFill>
                  <a:srgbClr val="000000">
                    <a:lumMod val="85000"/>
                    <a:lumOff val="15000"/>
                  </a:srgbClr>
                </a:solidFill>
                <a:latin typeface="Arial" panose="020B0604020202020204" pitchFamily="34" charset="0"/>
                <a:ea typeface="微软雅黑" panose="020B0503020204020204" pitchFamily="34" charset="-122"/>
                <a:sym typeface="Arial" panose="020B0604020202020204" pitchFamily="34" charset="0"/>
              </a:rPr>
              <a:t>问题示例</a:t>
            </a:r>
            <a:endParaRPr lang="zh-CN" altLang="en-US" b="1" dirty="0">
              <a:solidFill>
                <a:srgbClr val="000000">
                  <a:lumMod val="85000"/>
                  <a:lumOff val="15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1"/>
          <a:stretch>
            <a:fillRect/>
          </a:stretch>
        </p:blipFill>
        <p:spPr>
          <a:xfrm>
            <a:off x="1120496" y="5148362"/>
            <a:ext cx="8047014" cy="5550118"/>
          </a:xfrm>
          <a:prstGeom prst="rect">
            <a:avLst/>
          </a:prstGeom>
        </p:spPr>
      </p:pic>
      <p:grpSp>
        <p:nvGrpSpPr>
          <p:cNvPr id="21" name="组合 20"/>
          <p:cNvGrpSpPr/>
          <p:nvPr/>
        </p:nvGrpSpPr>
        <p:grpSpPr>
          <a:xfrm>
            <a:off x="16490157" y="11136270"/>
            <a:ext cx="2448341" cy="1605514"/>
            <a:chOff x="9271250" y="2686406"/>
            <a:chExt cx="1648226" cy="1198919"/>
          </a:xfrm>
          <a:solidFill>
            <a:srgbClr val="FFFFFF">
              <a:lumMod val="85000"/>
            </a:srgbClr>
          </a:solidFill>
        </p:grpSpPr>
        <p:sp>
          <p:nvSpPr>
            <p:cNvPr id="25" name="椭圆 24"/>
            <p:cNvSpPr/>
            <p:nvPr/>
          </p:nvSpPr>
          <p:spPr>
            <a:xfrm>
              <a:off x="9271250" y="2686406"/>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nvSpPr>
          <p:spPr>
            <a:xfrm>
              <a:off x="9652250" y="2686406"/>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10036431" y="2686406"/>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a:off x="10420612" y="2686406"/>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a:off x="10804793" y="2686406"/>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nvSpPr>
          <p:spPr>
            <a:xfrm>
              <a:off x="9271250" y="305075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a:off x="9652250" y="305075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10036431" y="305075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nvSpPr>
          <p:spPr>
            <a:xfrm>
              <a:off x="10420612" y="305075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p:cNvSpPr/>
            <p:nvPr/>
          </p:nvSpPr>
          <p:spPr>
            <a:xfrm>
              <a:off x="10804793" y="305075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a:off x="9271250" y="340628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nvSpPr>
          <p:spPr>
            <a:xfrm>
              <a:off x="9652250" y="340628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10036431" y="340628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10420612" y="340628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a:off x="10804793" y="3406289"/>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a:off x="9271250" y="3770642"/>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nvSpPr>
          <p:spPr>
            <a:xfrm>
              <a:off x="9652250" y="3770642"/>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p:cNvSpPr/>
            <p:nvPr/>
          </p:nvSpPr>
          <p:spPr>
            <a:xfrm>
              <a:off x="10036431" y="3770642"/>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p:cNvSpPr/>
            <p:nvPr/>
          </p:nvSpPr>
          <p:spPr>
            <a:xfrm>
              <a:off x="10420612" y="3770642"/>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10804793" y="3770642"/>
              <a:ext cx="114683" cy="114683"/>
            </a:xfrm>
            <a:prstGeom prst="ellipse">
              <a:avLst/>
            </a:prstGeom>
            <a:grp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文本框 34"/>
          <p:cNvSpPr txBox="1"/>
          <p:nvPr/>
        </p:nvSpPr>
        <p:spPr>
          <a:xfrm>
            <a:off x="1120496" y="11707305"/>
            <a:ext cx="14515744" cy="1093122"/>
          </a:xfrm>
          <a:prstGeom prst="rect">
            <a:avLst/>
          </a:prstGeom>
          <a:noFill/>
        </p:spPr>
        <p:txBody>
          <a:bodyPr wrap="square" lIns="101600" tIns="0" rIns="82550" bIns="0" rtlCol="0">
            <a:noAutofit/>
          </a:bodyPr>
          <a:lstStyle>
            <a:defPPr>
              <a:defRPr lang="zh-CN"/>
            </a:defPPr>
            <a:lvl1pPr fontAlgn="auto">
              <a:lnSpc>
                <a:spcPct val="130000"/>
              </a:lnSpc>
              <a:defRPr sz="1600" spc="150">
                <a:uFillTx/>
              </a:defRPr>
            </a:lvl1pPr>
          </a:lstStyle>
          <a:p>
            <a:pPr algn="l"/>
            <a:r>
              <a:rPr lang="zh-CN" altLang="en-US" sz="2400" b="1" dirty="0">
                <a:latin typeface="Arial" panose="020B0604020202020204" pitchFamily="34" charset="0"/>
                <a:ea typeface="微软雅黑" panose="020B0503020204020204" pitchFamily="34" charset="-122"/>
                <a:sym typeface="Arial" panose="020B0604020202020204" pitchFamily="34" charset="0"/>
              </a:rPr>
              <a:t>因此将年报的章节和子目录精确切割。并使用</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m3e-base</a:t>
            </a:r>
            <a:r>
              <a:rPr lang="zh-CN" altLang="en-US" sz="2400" b="1" dirty="0">
                <a:latin typeface="Arial" panose="020B0604020202020204" pitchFamily="34" charset="0"/>
                <a:ea typeface="微软雅黑" panose="020B0503020204020204" pitchFamily="34" charset="-122"/>
                <a:sym typeface="Arial" panose="020B0604020202020204" pitchFamily="34" charset="0"/>
              </a:rPr>
              <a:t>预训练模型和相关</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Text2Vec</a:t>
            </a:r>
            <a:r>
              <a:rPr lang="zh-CN" altLang="en-US" sz="2400" b="1" dirty="0">
                <a:latin typeface="Arial" panose="020B0604020202020204" pitchFamily="34" charset="0"/>
                <a:ea typeface="微软雅黑" panose="020B0503020204020204" pitchFamily="34" charset="-122"/>
                <a:sym typeface="Arial" panose="020B0604020202020204" pitchFamily="34" charset="0"/>
              </a:rPr>
              <a:t>技术，从文本中提取出包含标题信息的语义向量，并筛选和问题最相关的</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Top 4</a:t>
            </a: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送入大模型。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endParaRPr lang="zh-CN" altLang="en-US" sz="2600" dirty="0">
              <a:solidFill>
                <a:srgbClr val="000000">
                  <a:lumMod val="50000"/>
                  <a:lumOff val="50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cxnSp>
        <p:nvCxnSpPr>
          <p:cNvPr id="23" name="直接连接符 22"/>
          <p:cNvCxnSpPr/>
          <p:nvPr/>
        </p:nvCxnSpPr>
        <p:spPr>
          <a:xfrm>
            <a:off x="8827143" y="10134214"/>
            <a:ext cx="14936495" cy="0"/>
          </a:xfrm>
          <a:prstGeom prst="line">
            <a:avLst/>
          </a:prstGeom>
          <a:ln w="12700">
            <a:solidFill>
              <a:srgbClr val="FFFFFF">
                <a:lumMod val="75000"/>
              </a:srgbClr>
            </a:solidFill>
            <a:prstDash val="dash"/>
          </a:ln>
        </p:spPr>
        <p:style>
          <a:lnRef idx="1">
            <a:srgbClr val="1E6BC5"/>
          </a:lnRef>
          <a:fillRef idx="0">
            <a:srgbClr val="1E6BC5"/>
          </a:fillRef>
          <a:effectRef idx="0">
            <a:srgbClr val="1E6BC5"/>
          </a:effectRef>
          <a:fontRef idx="minor">
            <a:srgbClr val="000000"/>
          </a:fontRef>
        </p:style>
      </p:cxnSp>
      <p:sp>
        <p:nvSpPr>
          <p:cNvPr id="24" name="文本框 36"/>
          <p:cNvSpPr txBox="1"/>
          <p:nvPr/>
        </p:nvSpPr>
        <p:spPr>
          <a:xfrm>
            <a:off x="1120496" y="11031341"/>
            <a:ext cx="1054022" cy="639124"/>
          </a:xfrm>
          <a:prstGeom prst="rect">
            <a:avLst/>
          </a:prstGeom>
          <a:noFill/>
        </p:spPr>
        <p:txBody>
          <a:bodyPr wrap="square" lIns="101600" tIns="38100" rIns="76200" bIns="38100" rtlCol="0">
            <a:noAutofit/>
          </a:bodyPr>
          <a:lstStyle>
            <a:defPPr>
              <a:defRPr lang="zh-CN"/>
            </a:defPPr>
            <a:lvl1pPr>
              <a:defRPr sz="2400" spc="200">
                <a:latin typeface="微软雅黑" panose="020B0503020204020204" pitchFamily="34" charset="-122"/>
                <a:ea typeface="微软雅黑" panose="020B0503020204020204" pitchFamily="34" charset="-122"/>
              </a:defRPr>
            </a:lvl1pPr>
          </a:lstStyle>
          <a:p>
            <a:r>
              <a:rPr lang="zh-CN" altLang="en-US" sz="2600" b="1" dirty="0">
                <a:solidFill>
                  <a:srgbClr val="000000">
                    <a:lumMod val="85000"/>
                    <a:lumOff val="15000"/>
                  </a:srgbClr>
                </a:solidFill>
                <a:latin typeface="Arial" panose="020B0604020202020204" pitchFamily="34" charset="0"/>
                <a:ea typeface="微软雅黑" panose="020B0503020204020204" pitchFamily="34" charset="-122"/>
                <a:sym typeface="Arial" panose="020B0604020202020204" pitchFamily="34" charset="0"/>
              </a:rPr>
              <a:t>方案</a:t>
            </a:r>
            <a:endParaRPr lang="zh-CN" altLang="en-US" sz="2600" b="1" dirty="0">
              <a:solidFill>
                <a:srgbClr val="000000">
                  <a:lumMod val="85000"/>
                  <a:lumOff val="1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75"/>
          <p:cNvSpPr txBox="1"/>
          <p:nvPr/>
        </p:nvSpPr>
        <p:spPr>
          <a:xfrm>
            <a:off x="1120496" y="3462093"/>
            <a:ext cx="22643142" cy="10782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lnSpc>
                <a:spcPct val="150000"/>
              </a:lnSpc>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开放性问题</a:t>
            </a:r>
            <a:r>
              <a:rPr lang="zh-CN" altLang="en-US" sz="2800" b="1" dirty="0">
                <a:latin typeface="Arial" panose="020B0604020202020204" pitchFamily="34" charset="0"/>
                <a:ea typeface="微软雅黑" panose="020B0503020204020204" pitchFamily="34" charset="-122"/>
                <a:sym typeface="Arial" panose="020B0604020202020204" pitchFamily="34" charset="0"/>
              </a:rPr>
              <a:t>中表格数据和非表格数据均有涉及，如果提供给大模型的信息太过于冗余庞杂，则会掺杂太多噪音，影响答案的质量。</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algn="l">
              <a:lnSpc>
                <a:spcPct val="150000"/>
              </a:lnSpc>
            </a:pPr>
            <a:r>
              <a:rPr lang="zh-CN" altLang="en-US" sz="2800" b="1" dirty="0">
                <a:latin typeface="Arial" panose="020B0604020202020204" pitchFamily="34" charset="0"/>
                <a:ea typeface="微软雅黑" panose="020B0503020204020204" pitchFamily="34" charset="-122"/>
                <a:sym typeface="Arial" panose="020B0604020202020204" pitchFamily="34" charset="0"/>
              </a:rPr>
              <a:t>我们发现测试问题当中的</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关键词和年报小标题</a:t>
            </a:r>
            <a:r>
              <a:rPr lang="zh-CN" altLang="en-US" sz="2800" b="1" dirty="0">
                <a:latin typeface="Arial" panose="020B0604020202020204" pitchFamily="34" charset="0"/>
                <a:ea typeface="微软雅黑" panose="020B0503020204020204" pitchFamily="34" charset="-122"/>
                <a:sym typeface="Arial" panose="020B0604020202020204" pitchFamily="34" charset="0"/>
              </a:rPr>
              <a:t>具有高度相关性，如下图示例。</a:t>
            </a:r>
            <a:endParaRPr lang="zh-CN" altLang="en-US" sz="2800" b="1" dirty="0">
              <a:solidFill>
                <a:srgbClr val="000000">
                  <a:lumMod val="50000"/>
                  <a:lumOff val="50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1120496" y="2708546"/>
            <a:ext cx="19910703" cy="68199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Prompt Engineering</a:t>
            </a: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的分类</a:t>
            </a:r>
            <a:endPar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 name="矩形 14"/>
          <p:cNvSpPr/>
          <p:nvPr/>
        </p:nvSpPr>
        <p:spPr>
          <a:xfrm>
            <a:off x="3278353" y="4114071"/>
            <a:ext cx="726440" cy="708025"/>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p:cNvSpPr/>
          <p:nvPr/>
        </p:nvSpPr>
        <p:spPr>
          <a:xfrm>
            <a:off x="4004945" y="4114165"/>
            <a:ext cx="15941675"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19"/>
          <p:cNvSpPr txBox="1"/>
          <p:nvPr/>
        </p:nvSpPr>
        <p:spPr>
          <a:xfrm>
            <a:off x="4334104" y="4030711"/>
            <a:ext cx="12546736" cy="874743"/>
          </a:xfrm>
          <a:prstGeom prst="rect">
            <a:avLst/>
          </a:prstGeom>
        </p:spPr>
        <p:txBody>
          <a:bodyPr wrap="square" lIns="90000" tIns="46800" rIns="90000" bIns="46800" anchor="ctr" anchorCtr="0">
            <a:noAutofit/>
          </a:bodyPr>
          <a:lstStyle>
            <a:defPPr>
              <a:defRPr lang="zh-CN"/>
            </a:defPPr>
            <a:lvl1pPr>
              <a:defRPr sz="1400">
                <a:solidFill>
                  <a:prstClr val="white"/>
                </a:solidFill>
              </a:defRPr>
            </a:lvl1pPr>
          </a:lstStyle>
          <a:p>
            <a:pPr lvl="0" algn="l">
              <a:lnSpc>
                <a:spcPct val="120000"/>
              </a:lnSpc>
              <a:buClrTx/>
              <a:buSzTx/>
              <a:buFontTx/>
            </a:pPr>
            <a:r>
              <a:rPr lang="zh-CN" altLang="en-US" sz="2400" spc="10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rPr>
              <a:t>Zero-shot：直接用大模型做任务而不给其参考示例，需要模型具有很强的泛化能力。</a:t>
            </a:r>
            <a:endParaRPr lang="zh-CN" altLang="en-US" sz="2400" spc="10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3278353" y="5385514"/>
            <a:ext cx="726440" cy="708025"/>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4004945" y="5385435"/>
            <a:ext cx="15941675"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122"/>
          <p:cNvSpPr txBox="1"/>
          <p:nvPr/>
        </p:nvSpPr>
        <p:spPr>
          <a:xfrm>
            <a:off x="4296358" y="5369955"/>
            <a:ext cx="13834694" cy="704779"/>
          </a:xfrm>
          <a:prstGeom prst="rect">
            <a:avLst/>
          </a:prstGeom>
        </p:spPr>
        <p:txBody>
          <a:bodyPr wrap="square" lIns="90000" tIns="46800" rIns="90000" bIns="46800" anchor="ctr" anchorCtr="0">
            <a:normAutofit/>
          </a:bodyPr>
          <a:lstStyle>
            <a:defPPr>
              <a:defRPr lang="zh-CN"/>
            </a:defPPr>
            <a:lvl1pPr>
              <a:defRPr sz="1400">
                <a:solidFill>
                  <a:prstClr val="white"/>
                </a:solidFill>
              </a:defRPr>
            </a:lvl1pPr>
          </a:lstStyle>
          <a:p>
            <a:pPr lvl="0" algn="l">
              <a:lnSpc>
                <a:spcPct val="120000"/>
              </a:lnSpc>
              <a:buClrTx/>
              <a:buSzTx/>
              <a:buFontTx/>
            </a:pPr>
            <a:r>
              <a:rPr lang="zh-CN" altLang="en-US" sz="2400" b="1" spc="100" dirty="0">
                <a:solidFill>
                  <a:srgbClr val="C00000"/>
                </a:solidFill>
                <a:uFillTx/>
                <a:latin typeface="Arial" panose="020B0604020202020204" pitchFamily="34" charset="0"/>
                <a:ea typeface="微软雅黑" panose="020B0503020204020204" pitchFamily="34" charset="-122"/>
                <a:sym typeface="Arial" panose="020B0604020202020204" pitchFamily="34" charset="0"/>
              </a:rPr>
              <a:t>Few-shot：与zero-shot相对，在与大模型交互时，在prompt中给出少量示例。</a:t>
            </a:r>
            <a:endParaRPr lang="zh-CN" altLang="en-US" sz="2400" b="1" spc="100" dirty="0">
              <a:solidFill>
                <a:srgbClr val="C00000"/>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3278353" y="6750537"/>
            <a:ext cx="726440" cy="708025"/>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4004945" y="6750685"/>
            <a:ext cx="15941675"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125"/>
          <p:cNvSpPr txBox="1"/>
          <p:nvPr/>
        </p:nvSpPr>
        <p:spPr>
          <a:xfrm>
            <a:off x="4297528" y="6845787"/>
            <a:ext cx="12967360" cy="605609"/>
          </a:xfrm>
          <a:prstGeom prst="rect">
            <a:avLst/>
          </a:prstGeom>
        </p:spPr>
        <p:txBody>
          <a:bodyPr wrap="square" lIns="90000" tIns="46800" rIns="90000" bIns="46800" anchor="ctr" anchorCtr="0">
            <a:noAutofit/>
          </a:bodyPr>
          <a:lstStyle>
            <a:defPPr>
              <a:defRPr lang="zh-CN"/>
            </a:defPPr>
            <a:lvl1pPr>
              <a:defRPr sz="1400">
                <a:solidFill>
                  <a:prstClr val="white"/>
                </a:solidFill>
              </a:defRPr>
            </a:lvl1pPr>
          </a:lstStyle>
          <a:p>
            <a:pPr lvl="0" algn="l">
              <a:lnSpc>
                <a:spcPct val="120000"/>
              </a:lnSpc>
              <a:buClrTx/>
              <a:buSzTx/>
              <a:buFontTx/>
            </a:pPr>
            <a:r>
              <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rPr>
              <a:t>Role prompt: 让大模型想象自己是某方面专家、从而获得更好的任务效果。</a:t>
            </a:r>
            <a:endPar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278352" y="8044588"/>
            <a:ext cx="726440" cy="708025"/>
          </a:xfrm>
          <a:prstGeom prst="rect">
            <a:avLst/>
          </a:prstGeom>
          <a:solidFill>
            <a:srgbClr val="00B0F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4004945" y="8044815"/>
            <a:ext cx="15941675"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128"/>
          <p:cNvSpPr txBox="1"/>
          <p:nvPr/>
        </p:nvSpPr>
        <p:spPr>
          <a:xfrm>
            <a:off x="4297527" y="8139838"/>
            <a:ext cx="13834695" cy="708660"/>
          </a:xfrm>
          <a:prstGeom prst="rect">
            <a:avLst/>
          </a:prstGeom>
        </p:spPr>
        <p:txBody>
          <a:bodyPr wrap="square" lIns="90000" tIns="46800" rIns="90000" bIns="46800" anchor="ctr" anchorCtr="0">
            <a:noAutofit/>
          </a:bodyPr>
          <a:lstStyle>
            <a:defPPr>
              <a:defRPr lang="zh-CN"/>
            </a:defPPr>
            <a:lvl1pPr>
              <a:defRPr sz="1400">
                <a:solidFill>
                  <a:prstClr val="white"/>
                </a:solidFill>
              </a:defRPr>
            </a:lvl1pPr>
          </a:lstStyle>
          <a:p>
            <a:pPr lvl="0" algn="l">
              <a:lnSpc>
                <a:spcPct val="120000"/>
              </a:lnSpc>
              <a:buClrTx/>
              <a:buSzTx/>
              <a:buFontTx/>
            </a:pPr>
            <a:r>
              <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rPr>
              <a:t>Chain-of-thought：把一个多步推理问题分解出多个中间步骤，并且让 LLM 更加可解释。</a:t>
            </a:r>
            <a:endPar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3278352" y="9345805"/>
            <a:ext cx="726440" cy="708025"/>
          </a:xfrm>
          <a:prstGeom prst="rect">
            <a:avLst/>
          </a:prstGeom>
          <a:solidFill>
            <a:srgbClr val="FFC00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4004945" y="9345930"/>
            <a:ext cx="15941675" cy="70802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131"/>
          <p:cNvSpPr txBox="1"/>
          <p:nvPr/>
        </p:nvSpPr>
        <p:spPr>
          <a:xfrm>
            <a:off x="4297527" y="9441690"/>
            <a:ext cx="14302385" cy="707390"/>
          </a:xfrm>
          <a:prstGeom prst="rect">
            <a:avLst/>
          </a:prstGeom>
        </p:spPr>
        <p:txBody>
          <a:bodyPr wrap="square" lIns="90000" tIns="46800" rIns="90000" bIns="46800" anchor="ctr" anchorCtr="0">
            <a:noAutofit/>
          </a:bodyPr>
          <a:lstStyle>
            <a:defPPr>
              <a:defRPr lang="zh-CN"/>
            </a:defPPr>
            <a:lvl1pPr>
              <a:defRPr sz="1400">
                <a:solidFill>
                  <a:prstClr val="white"/>
                </a:solidFill>
              </a:defRPr>
            </a:lvl1pPr>
          </a:lstStyle>
          <a:p>
            <a:pPr lvl="0" algn="l">
              <a:lnSpc>
                <a:spcPct val="120000"/>
              </a:lnSpc>
              <a:buClrTx/>
              <a:buSzTx/>
              <a:buFontTx/>
            </a:pPr>
            <a:r>
              <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rPr>
              <a:t>Multimodal prompt：多模态prompt。输入包含了众多模态的信息如同时输入文本和图像与多模态大模型进行交互。</a:t>
            </a:r>
            <a:endParaRPr lang="zh-CN" altLang="en-US" sz="2400" spc="100" dirty="0">
              <a:solidFill>
                <a:srgbClr val="000000">
                  <a:lumMod val="85000"/>
                  <a:lumOff val="1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3278351" y="10861298"/>
            <a:ext cx="726440" cy="708025"/>
          </a:xfrm>
          <a:prstGeom prst="rect">
            <a:avLst/>
          </a:prstGeom>
          <a:solidFill>
            <a:srgbClr val="92D050"/>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31"/>
          <p:cNvSpPr/>
          <p:nvPr/>
        </p:nvSpPr>
        <p:spPr>
          <a:xfrm>
            <a:off x="4004945" y="10854055"/>
            <a:ext cx="15941675" cy="1069975"/>
          </a:xfrm>
          <a:prstGeom prst="rect">
            <a:avLst/>
          </a:prstGeom>
          <a:solidFill>
            <a:srgbClr val="FFFFFF">
              <a:lumMod val="95000"/>
              <a:alpha val="50000"/>
            </a:srgbClr>
          </a:solidFill>
          <a:ln>
            <a:noFill/>
          </a:ln>
        </p:spPr>
        <p:style>
          <a:lnRef idx="2">
            <a:srgbClr val="00B0F0">
              <a:shade val="50000"/>
            </a:srgbClr>
          </a:lnRef>
          <a:fillRef idx="1">
            <a:srgbClr val="00B0F0"/>
          </a:fillRef>
          <a:effectRef idx="0">
            <a:srgbClr val="00B0F0"/>
          </a:effectRef>
          <a:fontRef idx="minor">
            <a:srgbClr val="FFFFFF"/>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rgbClr val="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rgbClr val="FFFFFF"/>
                </a:solidFill>
                <a:latin typeface="Arial" panose="020B0604020202020204" charset="-122"/>
                <a:ea typeface="宋体" panose="02010600030101010101" pitchFamily="2" charset="-122"/>
                <a:cs typeface="+mn-cs"/>
              </a:defRPr>
            </a:lvl9pPr>
          </a:lstStyle>
          <a:p>
            <a:pPr algn="ctr"/>
            <a:endParaRPr lang="zh-CN" altLang="en-US" sz="24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134"/>
          <p:cNvSpPr txBox="1"/>
          <p:nvPr/>
        </p:nvSpPr>
        <p:spPr>
          <a:xfrm>
            <a:off x="4296358" y="11007454"/>
            <a:ext cx="15782567" cy="604781"/>
          </a:xfrm>
          <a:prstGeom prst="rect">
            <a:avLst/>
          </a:prstGeom>
        </p:spPr>
        <p:txBody>
          <a:bodyPr wrap="square" lIns="90000" tIns="46800" rIns="90000" bIns="46800" anchor="ctr" anchorCtr="0">
            <a:noAutofit/>
          </a:bodyPr>
          <a:lstStyle>
            <a:defPPr>
              <a:defRPr lang="zh-CN"/>
            </a:defPPr>
            <a:lvl1pPr>
              <a:defRPr sz="1400">
                <a:solidFill>
                  <a:prstClr val="white"/>
                </a:solidFill>
              </a:defRPr>
            </a:lvl1pPr>
          </a:lstStyle>
          <a:p>
            <a:pPr lvl="0" algn="l">
              <a:lnSpc>
                <a:spcPct val="120000"/>
              </a:lnSpc>
              <a:buClrTx/>
              <a:buSzTx/>
              <a:buFontTx/>
            </a:pPr>
            <a:r>
              <a:rPr lang="en-US" altLang="zh-CN" sz="2400" b="1" spc="100" dirty="0">
                <a:solidFill>
                  <a:schemeClr val="accent4"/>
                </a:solidFill>
                <a:latin typeface="Arial" panose="020B0604020202020204" pitchFamily="34" charset="0"/>
                <a:ea typeface="微软雅黑" panose="020B0503020204020204" pitchFamily="34" charset="-122"/>
                <a:sym typeface="Arial" panose="020B0604020202020204" pitchFamily="34" charset="0"/>
              </a:rPr>
              <a:t>P</a:t>
            </a:r>
            <a:r>
              <a:rPr lang="zh-CN" altLang="en-US" sz="2400" b="1" spc="100" dirty="0">
                <a:solidFill>
                  <a:schemeClr val="accent4"/>
                </a:solidFill>
                <a:uFillTx/>
                <a:latin typeface="Arial" panose="020B0604020202020204" pitchFamily="34" charset="0"/>
                <a:ea typeface="微软雅黑" panose="020B0503020204020204" pitchFamily="34" charset="-122"/>
                <a:sym typeface="Arial" panose="020B0604020202020204" pitchFamily="34" charset="0"/>
              </a:rPr>
              <a:t>rompt 微调：</a:t>
            </a:r>
            <a:r>
              <a:rPr lang="zh-CN" altLang="en-US" sz="2400" spc="100" dirty="0">
                <a:solidFill>
                  <a:schemeClr val="accent4"/>
                </a:solidFill>
                <a:uFillTx/>
                <a:latin typeface="Arial" panose="020B0604020202020204" pitchFamily="34" charset="0"/>
                <a:ea typeface="微软雅黑" panose="020B0503020204020204" pitchFamily="34" charset="-122"/>
                <a:sym typeface="Arial" panose="020B0604020202020204" pitchFamily="34" charset="0"/>
              </a:rPr>
              <a:t>包括AutoPrompt（通过梯度优化，自动从一系列候选词中生成对目标任务最佳prompt）和Prefix-tuning、</a:t>
            </a:r>
            <a:r>
              <a:rPr lang="en-US" altLang="zh-CN" sz="2400" spc="100" dirty="0">
                <a:solidFill>
                  <a:schemeClr val="accent4"/>
                </a:solidFill>
                <a:uFillTx/>
                <a:latin typeface="Arial" panose="020B0604020202020204" pitchFamily="34" charset="0"/>
                <a:ea typeface="微软雅黑" panose="020B0503020204020204" pitchFamily="34" charset="-122"/>
                <a:sym typeface="Arial" panose="020B0604020202020204" pitchFamily="34" charset="0"/>
              </a:rPr>
              <a:t>P-tuning</a:t>
            </a:r>
            <a:r>
              <a:rPr lang="zh-CN" altLang="en-US" sz="2400" spc="100" dirty="0">
                <a:solidFill>
                  <a:schemeClr val="accent4"/>
                </a:solidFill>
                <a:uFillTx/>
                <a:latin typeface="Arial" panose="020B0604020202020204" pitchFamily="34" charset="0"/>
                <a:ea typeface="微软雅黑" panose="020B0503020204020204" pitchFamily="34" charset="-122"/>
                <a:sym typeface="Arial" panose="020B0604020202020204" pitchFamily="34" charset="0"/>
              </a:rPr>
              <a:t>（其在Transformer的输入层中加入可学习的prompt embedding，进行微调）等方法。</a:t>
            </a:r>
            <a:endParaRPr lang="zh-CN" altLang="en-US" sz="2400" spc="100" dirty="0">
              <a:solidFill>
                <a:schemeClr val="accent4"/>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135"/>
          <p:cNvSpPr txBox="1"/>
          <p:nvPr/>
        </p:nvSpPr>
        <p:spPr>
          <a:xfrm>
            <a:off x="3425038" y="6812767"/>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36"/>
          <p:cNvSpPr txBox="1"/>
          <p:nvPr/>
        </p:nvSpPr>
        <p:spPr>
          <a:xfrm>
            <a:off x="3425038" y="5447744"/>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137"/>
          <p:cNvSpPr txBox="1"/>
          <p:nvPr/>
        </p:nvSpPr>
        <p:spPr>
          <a:xfrm>
            <a:off x="3425038" y="4176301"/>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138"/>
          <p:cNvSpPr txBox="1"/>
          <p:nvPr/>
        </p:nvSpPr>
        <p:spPr>
          <a:xfrm>
            <a:off x="3425037" y="8106818"/>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139"/>
          <p:cNvSpPr txBox="1"/>
          <p:nvPr/>
        </p:nvSpPr>
        <p:spPr>
          <a:xfrm>
            <a:off x="3425037" y="9408035"/>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rPr>
              <a:t>5</a:t>
            </a:r>
            <a:endPar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140"/>
          <p:cNvSpPr txBox="1"/>
          <p:nvPr/>
        </p:nvSpPr>
        <p:spPr>
          <a:xfrm>
            <a:off x="3425036" y="10923528"/>
            <a:ext cx="433705" cy="583565"/>
          </a:xfrm>
          <a:prstGeom prst="rect">
            <a:avLst/>
          </a:prstGeom>
          <a:noFill/>
        </p:spPr>
        <p:txBody>
          <a:bodyPr wrap="none" rtlCol="0">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rPr>
              <a:t>6</a:t>
            </a:r>
            <a:endParaRPr lang="en-US" altLang="zh-CN"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0" y="1398812"/>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生成</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1120496" y="2708546"/>
            <a:ext cx="19910703" cy="641586"/>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Few-shot</a:t>
            </a: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的使用</a:t>
            </a:r>
            <a:endPar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 name="文本框 3"/>
          <p:cNvSpPr txBox="1"/>
          <p:nvPr/>
        </p:nvSpPr>
        <p:spPr>
          <a:xfrm>
            <a:off x="1142365" y="3520440"/>
            <a:ext cx="21834475" cy="175323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400" b="1" dirty="0">
                <a:latin typeface="Arial" panose="020B0604020202020204" pitchFamily="34" charset="0"/>
                <a:ea typeface="微软雅黑" panose="020B0503020204020204" pitchFamily="34" charset="-122"/>
                <a:sym typeface="Arial" panose="020B0604020202020204" pitchFamily="34" charset="0"/>
              </a:rPr>
              <a:t>由于</a:t>
            </a:r>
            <a:r>
              <a:rPr lang="en-US" altLang="zh-CN" sz="2400" b="1" dirty="0">
                <a:latin typeface="Arial" panose="020B0604020202020204" pitchFamily="34" charset="0"/>
                <a:ea typeface="微软雅黑" panose="020B0503020204020204" pitchFamily="34" charset="-122"/>
                <a:sym typeface="Arial" panose="020B0604020202020204" pitchFamily="34" charset="0"/>
              </a:rPr>
              <a:t>Few-shot</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方法存在</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多标签偏见</a:t>
            </a:r>
            <a:r>
              <a:rPr lang="zh-CN" altLang="en-US" sz="2400" b="1" dirty="0">
                <a:latin typeface="Arial" panose="020B0604020202020204" pitchFamily="34" charset="0"/>
                <a:ea typeface="微软雅黑" panose="020B0503020204020204" pitchFamily="34" charset="-122"/>
                <a:sym typeface="Arial" panose="020B0604020202020204" pitchFamily="34" charset="0"/>
              </a:rPr>
              <a:t>的问题，即</a:t>
            </a:r>
            <a:r>
              <a:rPr lang="en-US" altLang="zh-CN" sz="2400" b="1" dirty="0">
                <a:latin typeface="Arial" panose="020B0604020202020204" pitchFamily="34" charset="0"/>
                <a:ea typeface="微软雅黑" panose="020B0503020204020204" pitchFamily="34" charset="-122"/>
                <a:sym typeface="Arial" panose="020B0604020202020204" pitchFamily="34" charset="0"/>
              </a:rPr>
              <a:t>F</a:t>
            </a:r>
            <a:r>
              <a:rPr lang="zh-CN" altLang="en-US" sz="2400" b="1" dirty="0">
                <a:latin typeface="Arial" panose="020B0604020202020204" pitchFamily="34" charset="0"/>
                <a:ea typeface="微软雅黑" panose="020B0503020204020204" pitchFamily="34" charset="-122"/>
                <a:sym typeface="Arial" panose="020B0604020202020204" pitchFamily="34" charset="0"/>
              </a:rPr>
              <a:t>ew-shot例子中所提供的标签如果分布不平衡，则会严重影响到测试任务。</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因此可对于一阶段得到的不同分类问题设计不同的</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Prompt</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，保证</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F</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ew-shot </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E</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xample与</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Test</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样本相似性距离更近；并通过调整</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T</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emperature变量为</a:t>
            </a:r>
            <a:r>
              <a:rPr lang="en-US" altLang="zh-CN"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0.1</a:t>
            </a:r>
            <a:r>
              <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rPr>
              <a:t>，减少模型输出结果的随机性。</a:t>
            </a:r>
            <a:endParaRPr lang="zh-CN" altLang="en-US" sz="24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400" b="1" dirty="0">
                <a:latin typeface="Arial" panose="020B0604020202020204" pitchFamily="34" charset="0"/>
                <a:ea typeface="微软雅黑" panose="020B0503020204020204" pitchFamily="34" charset="-122"/>
                <a:sym typeface="Arial" panose="020B0604020202020204" pitchFamily="34" charset="0"/>
              </a:rPr>
              <a:t>例如：对于法定代表人是否相同问题的判定。</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16" name="图片 15"/>
          <p:cNvPicPr>
            <a:picLocks noChangeAspect="1"/>
          </p:cNvPicPr>
          <p:nvPr/>
        </p:nvPicPr>
        <p:blipFill>
          <a:blip r:embed="rId1"/>
          <a:stretch>
            <a:fillRect/>
          </a:stretch>
        </p:blipFill>
        <p:spPr>
          <a:xfrm>
            <a:off x="1078385" y="5372748"/>
            <a:ext cx="7462685" cy="7099300"/>
          </a:xfrm>
          <a:prstGeom prst="rect">
            <a:avLst/>
          </a:prstGeom>
        </p:spPr>
      </p:pic>
      <p:sp>
        <p:nvSpPr>
          <p:cNvPr id="17" name="文本框 7"/>
          <p:cNvSpPr txBox="1"/>
          <p:nvPr/>
        </p:nvSpPr>
        <p:spPr>
          <a:xfrm>
            <a:off x="6623825" y="7972317"/>
            <a:ext cx="3830828"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加入</a:t>
            </a:r>
            <a:r>
              <a:rPr lang="en-US" altLang="zh-CN" sz="2400" dirty="0">
                <a:latin typeface="Arial" panose="020B0604020202020204" pitchFamily="34" charset="0"/>
                <a:ea typeface="微软雅黑" panose="020B0503020204020204" pitchFamily="34" charset="-122"/>
                <a:sym typeface="Arial" panose="020B0604020202020204" pitchFamily="34" charset="0"/>
              </a:rPr>
              <a:t>Few-shot  </a:t>
            </a:r>
            <a:r>
              <a:rPr lang="zh-CN" altLang="en-US" sz="2400" dirty="0">
                <a:latin typeface="Arial" panose="020B0604020202020204" pitchFamily="34" charset="0"/>
                <a:ea typeface="微软雅黑" panose="020B0503020204020204" pitchFamily="34" charset="-122"/>
                <a:sym typeface="Arial" panose="020B0604020202020204" pitchFamily="34" charset="0"/>
              </a:rPr>
              <a:t>模型结果</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7"/>
          <p:cNvSpPr/>
          <p:nvPr/>
        </p:nvSpPr>
        <p:spPr>
          <a:xfrm>
            <a:off x="10433617" y="7452399"/>
            <a:ext cx="3632317" cy="1963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400">
                <a:latin typeface="Arial" panose="020B0604020202020204" pitchFamily="34" charset="0"/>
                <a:ea typeface="微软雅黑" panose="020B0503020204020204" pitchFamily="34" charset="-122"/>
                <a:sym typeface="Arial" panose="020B0604020202020204" pitchFamily="34" charset="0"/>
              </a:rPr>
              <a:t>不相同。晋*车*股份有限公司</a:t>
            </a:r>
            <a:r>
              <a:rPr lang="en-US" altLang="zh-CN" sz="2400">
                <a:latin typeface="Arial" panose="020B0604020202020204" pitchFamily="34" charset="0"/>
                <a:ea typeface="微软雅黑" panose="020B0503020204020204" pitchFamily="34" charset="-122"/>
                <a:sym typeface="Arial" panose="020B0604020202020204" pitchFamily="34" charset="0"/>
              </a:rPr>
              <a:t>2021</a:t>
            </a:r>
            <a:r>
              <a:rPr lang="zh-CN" altLang="en-US" sz="2400">
                <a:latin typeface="Arial" panose="020B0604020202020204" pitchFamily="34" charset="0"/>
                <a:ea typeface="微软雅黑" panose="020B0503020204020204" pitchFamily="34" charset="-122"/>
                <a:sym typeface="Arial" panose="020B0604020202020204" pitchFamily="34" charset="0"/>
              </a:rPr>
              <a:t>年法定代表人是杨</a:t>
            </a:r>
            <a:r>
              <a:rPr lang="en-US" altLang="zh-CN" sz="2400">
                <a:latin typeface="Arial" panose="020B0604020202020204" pitchFamily="34" charset="0"/>
                <a:ea typeface="微软雅黑" panose="020B0503020204020204" pitchFamily="34" charset="-122"/>
                <a:sym typeface="Arial" panose="020B0604020202020204" pitchFamily="34" charset="0"/>
              </a:rPr>
              <a:t>**</a:t>
            </a:r>
            <a:r>
              <a:rPr lang="zh-CN" altLang="en-US" sz="2400">
                <a:latin typeface="Arial" panose="020B0604020202020204" pitchFamily="34" charset="0"/>
                <a:ea typeface="微软雅黑" panose="020B0503020204020204" pitchFamily="34" charset="-122"/>
                <a:sym typeface="Arial" panose="020B0604020202020204" pitchFamily="34" charset="0"/>
              </a:rPr>
              <a:t>，</a:t>
            </a:r>
            <a:r>
              <a:rPr lang="en-US" altLang="zh-CN" sz="2400">
                <a:latin typeface="Arial" panose="020B0604020202020204" pitchFamily="34" charset="0"/>
                <a:ea typeface="微软雅黑" panose="020B0503020204020204" pitchFamily="34" charset="-122"/>
                <a:sym typeface="Arial" panose="020B0604020202020204" pitchFamily="34" charset="0"/>
              </a:rPr>
              <a:t>2020</a:t>
            </a:r>
            <a:r>
              <a:rPr lang="zh-CN" altLang="en-US" sz="2400">
                <a:latin typeface="Arial" panose="020B0604020202020204" pitchFamily="34" charset="0"/>
                <a:ea typeface="微软雅黑" panose="020B0503020204020204" pitchFamily="34" charset="-122"/>
                <a:sym typeface="Arial" panose="020B0604020202020204" pitchFamily="34" charset="0"/>
              </a:rPr>
              <a:t>年法定代表人是张</a:t>
            </a:r>
            <a:r>
              <a:rPr lang="en-US" altLang="zh-CN" sz="2400">
                <a:latin typeface="Arial" panose="020B0604020202020204" pitchFamily="34" charset="0"/>
                <a:ea typeface="微软雅黑" panose="020B0503020204020204" pitchFamily="34" charset="-122"/>
                <a:sym typeface="Arial" panose="020B0604020202020204" pitchFamily="34" charset="0"/>
              </a:rPr>
              <a:t>**</a:t>
            </a:r>
            <a:r>
              <a:rPr lang="zh-CN" altLang="en-US" sz="2400">
                <a:latin typeface="Arial" panose="020B0604020202020204" pitchFamily="34" charset="0"/>
                <a:ea typeface="微软雅黑" panose="020B0503020204020204" pitchFamily="34" charset="-122"/>
                <a:sym typeface="Arial" panose="020B0604020202020204" pitchFamily="34" charset="0"/>
              </a:rPr>
              <a:t>。</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 name="右箭头 18"/>
          <p:cNvSpPr/>
          <p:nvPr/>
        </p:nvSpPr>
        <p:spPr>
          <a:xfrm>
            <a:off x="7639850" y="8433982"/>
            <a:ext cx="2501733" cy="146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8"/>
          <p:cNvSpPr txBox="1"/>
          <p:nvPr/>
        </p:nvSpPr>
        <p:spPr>
          <a:xfrm>
            <a:off x="16950458" y="6758839"/>
            <a:ext cx="5870447" cy="5016758"/>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如果所示，在回答多年来法定代表人是否相同的问题时，须遵循</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r>
              <a:rPr lang="zh-CN" altLang="en-US" sz="2400" b="1" dirty="0">
                <a:latin typeface="Arial" panose="020B0604020202020204" pitchFamily="34" charset="0"/>
                <a:ea typeface="微软雅黑" panose="020B0503020204020204" pitchFamily="34" charset="-122"/>
                <a:sym typeface="Arial" panose="020B0604020202020204" pitchFamily="34" charset="0"/>
              </a:rPr>
              <a:t>【</a:t>
            </a:r>
            <a:r>
              <a:rPr lang="en-US" altLang="zh-CN" sz="2400" b="1" dirty="0">
                <a:latin typeface="Arial" panose="020B0604020202020204" pitchFamily="34" charset="0"/>
                <a:ea typeface="微软雅黑" panose="020B0503020204020204" pitchFamily="34" charset="-122"/>
                <a:sym typeface="Arial" panose="020B0604020202020204" pitchFamily="34" charset="0"/>
              </a:rPr>
              <a:t>1.</a:t>
            </a:r>
            <a:r>
              <a:rPr lang="zh-CN" altLang="en-US" sz="2400" b="1" dirty="0">
                <a:latin typeface="Arial" panose="020B0604020202020204" pitchFamily="34" charset="0"/>
                <a:ea typeface="微软雅黑" panose="020B0503020204020204" pitchFamily="34" charset="-122"/>
                <a:sym typeface="Arial" panose="020B0604020202020204" pitchFamily="34" charset="0"/>
              </a:rPr>
              <a:t>提供</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相同</a:t>
            </a:r>
            <a:r>
              <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不相同</a:t>
            </a:r>
            <a:r>
              <a:rPr lang="zh-CN" altLang="en-US" sz="2400" b="1" dirty="0">
                <a:latin typeface="Arial" panose="020B0604020202020204" pitchFamily="34" charset="0"/>
                <a:ea typeface="微软雅黑" panose="020B0503020204020204" pitchFamily="34" charset="-122"/>
                <a:sym typeface="Arial" panose="020B0604020202020204" pitchFamily="34" charset="0"/>
              </a:rPr>
              <a:t>字眼</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r>
              <a:rPr lang="en-US" altLang="zh-CN" sz="2400" b="1" dirty="0">
                <a:latin typeface="Arial" panose="020B0604020202020204" pitchFamily="34" charset="0"/>
                <a:ea typeface="微软雅黑" panose="020B0503020204020204" pitchFamily="34" charset="-122"/>
                <a:sym typeface="Arial" panose="020B0604020202020204" pitchFamily="34" charset="0"/>
              </a:rPr>
              <a:t>【2.</a:t>
            </a:r>
            <a:r>
              <a:rPr lang="zh-CN" altLang="en-US" sz="2400" b="1" dirty="0">
                <a:latin typeface="Arial" panose="020B0604020202020204" pitchFamily="34" charset="0"/>
                <a:ea typeface="微软雅黑" panose="020B0503020204020204" pitchFamily="34" charset="-122"/>
                <a:sym typeface="Arial" panose="020B0604020202020204" pitchFamily="34" charset="0"/>
              </a:rPr>
              <a:t>提供法定代表人</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具体名字</a:t>
            </a:r>
            <a:r>
              <a:rPr lang="zh-CN" altLang="en-US" sz="2400" b="1" dirty="0">
                <a:latin typeface="Arial" panose="020B0604020202020204" pitchFamily="34" charset="0"/>
                <a:ea typeface="微软雅黑" panose="020B0503020204020204" pitchFamily="34" charset="-122"/>
                <a:sym typeface="Arial" panose="020B0604020202020204" pitchFamily="34" charset="0"/>
              </a:rPr>
              <a:t>】</a:t>
            </a:r>
            <a:endParaRPr lang="zh-CN" altLang="en-US" sz="24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a:p>
            <a:r>
              <a:rPr lang="zh-CN" altLang="en-US" sz="2400" b="1" dirty="0">
                <a:latin typeface="Arial" panose="020B0604020202020204" pitchFamily="34" charset="0"/>
                <a:ea typeface="微软雅黑" panose="020B0503020204020204" pitchFamily="34" charset="-122"/>
                <a:sym typeface="Arial" panose="020B0604020202020204" pitchFamily="34" charset="0"/>
              </a:rPr>
              <a:t>的格式来作答。</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r>
              <a:rPr lang="zh-CN" altLang="en-US" sz="2400" b="1" dirty="0">
                <a:latin typeface="Arial" panose="020B0604020202020204" pitchFamily="34" charset="0"/>
                <a:ea typeface="微软雅黑" panose="020B0503020204020204" pitchFamily="34" charset="-122"/>
                <a:sym typeface="Arial" panose="020B0604020202020204" pitchFamily="34" charset="0"/>
              </a:rPr>
              <a:t>我们使用</a:t>
            </a:r>
            <a:r>
              <a:rPr lang="en-US" altLang="zh-CN" sz="2400" b="1" dirty="0">
                <a:latin typeface="Arial" panose="020B0604020202020204" pitchFamily="34" charset="0"/>
                <a:ea typeface="微软雅黑" panose="020B0503020204020204" pitchFamily="34" charset="-122"/>
                <a:sym typeface="Arial" panose="020B0604020202020204" pitchFamily="34" charset="0"/>
              </a:rPr>
              <a:t>few shot</a:t>
            </a:r>
            <a:r>
              <a:rPr lang="zh-CN" altLang="en-US" sz="2400" b="1" dirty="0">
                <a:latin typeface="Arial" panose="020B0604020202020204" pitchFamily="34" charset="0"/>
                <a:ea typeface="微软雅黑" panose="020B0503020204020204" pitchFamily="34" charset="-122"/>
                <a:sym typeface="Arial" panose="020B0604020202020204" pitchFamily="34" charset="0"/>
              </a:rPr>
              <a:t>提供两种不同的示例，让模型减少了一些幻觉问题，并严格根据规范作答。</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r>
              <a:rPr lang="zh-CN" altLang="en-US" sz="2400" b="1" dirty="0">
                <a:latin typeface="Arial" panose="020B0604020202020204" pitchFamily="34" charset="0"/>
                <a:ea typeface="微软雅黑" panose="020B0503020204020204" pitchFamily="34" charset="-122"/>
                <a:sym typeface="Arial" panose="020B0604020202020204" pitchFamily="34" charset="0"/>
              </a:rPr>
              <a:t>但是大模型在某些问题上还是存在部分幻觉问题，我们在这些问题上采用后处理规则的方式做了小幅度的修正。</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7"/>
          <p:cNvSpPr txBox="1"/>
          <p:nvPr/>
        </p:nvSpPr>
        <p:spPr>
          <a:xfrm>
            <a:off x="6853996" y="10869202"/>
            <a:ext cx="3370486"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无 </a:t>
            </a:r>
            <a:r>
              <a:rPr lang="en-US" altLang="zh-CN" sz="2400" dirty="0">
                <a:latin typeface="Arial" panose="020B0604020202020204" pitchFamily="34" charset="0"/>
                <a:ea typeface="微软雅黑" panose="020B0503020204020204" pitchFamily="34" charset="-122"/>
                <a:sym typeface="Arial" panose="020B0604020202020204" pitchFamily="34" charset="0"/>
              </a:rPr>
              <a:t>Few-shot  </a:t>
            </a:r>
            <a:r>
              <a:rPr lang="zh-CN" altLang="en-US" sz="2400" dirty="0">
                <a:latin typeface="Arial" panose="020B0604020202020204" pitchFamily="34" charset="0"/>
                <a:ea typeface="微软雅黑" panose="020B0503020204020204" pitchFamily="34" charset="-122"/>
                <a:sym typeface="Arial" panose="020B0604020202020204" pitchFamily="34" charset="0"/>
              </a:rPr>
              <a:t>模型结果</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圆角矩形 22"/>
          <p:cNvSpPr/>
          <p:nvPr/>
        </p:nvSpPr>
        <p:spPr>
          <a:xfrm>
            <a:off x="10454652" y="10398254"/>
            <a:ext cx="3992868" cy="1963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r>
              <a:rPr lang="zh-CN" altLang="en-US" sz="2400">
                <a:latin typeface="Arial" panose="020B0604020202020204" pitchFamily="34" charset="0"/>
                <a:ea typeface="微软雅黑" panose="020B0503020204020204" pitchFamily="34" charset="-122"/>
                <a:sym typeface="Arial" panose="020B0604020202020204" pitchFamily="34" charset="0"/>
              </a:rPr>
              <a:t>不相同。晋*车*股份有限公司</a:t>
            </a:r>
            <a:r>
              <a:rPr lang="en-US" altLang="zh-CN" sz="2400">
                <a:latin typeface="Arial" panose="020B0604020202020204" pitchFamily="34" charset="0"/>
                <a:ea typeface="微软雅黑" panose="020B0503020204020204" pitchFamily="34" charset="-122"/>
                <a:sym typeface="Arial" panose="020B0604020202020204" pitchFamily="34" charset="0"/>
              </a:rPr>
              <a:t>2021</a:t>
            </a:r>
            <a:r>
              <a:rPr lang="zh-CN" altLang="en-US" sz="2400">
                <a:latin typeface="Arial" panose="020B0604020202020204" pitchFamily="34" charset="0"/>
                <a:ea typeface="微软雅黑" panose="020B0503020204020204" pitchFamily="34" charset="-122"/>
                <a:sym typeface="Arial" panose="020B0604020202020204" pitchFamily="34" charset="0"/>
              </a:rPr>
              <a:t>年和</a:t>
            </a:r>
            <a:r>
              <a:rPr lang="en-US" altLang="zh-CN" sz="2400">
                <a:latin typeface="Arial" panose="020B0604020202020204" pitchFamily="34" charset="0"/>
                <a:ea typeface="微软雅黑" panose="020B0503020204020204" pitchFamily="34" charset="-122"/>
                <a:sym typeface="Arial" panose="020B0604020202020204" pitchFamily="34" charset="0"/>
              </a:rPr>
              <a:t>2020</a:t>
            </a:r>
            <a:r>
              <a:rPr lang="zh-CN" altLang="en-US" sz="2400">
                <a:latin typeface="Arial" panose="020B0604020202020204" pitchFamily="34" charset="0"/>
                <a:ea typeface="微软雅黑" panose="020B0503020204020204" pitchFamily="34" charset="-122"/>
                <a:sym typeface="Arial" panose="020B0604020202020204" pitchFamily="34" charset="0"/>
              </a:rPr>
              <a:t>年的法定代表人都是张</a:t>
            </a:r>
            <a:r>
              <a:rPr lang="en-US" altLang="zh-CN" sz="2400">
                <a:latin typeface="Arial" panose="020B0604020202020204" pitchFamily="34" charset="0"/>
                <a:ea typeface="微软雅黑" panose="020B0503020204020204" pitchFamily="34" charset="-122"/>
                <a:sym typeface="Arial" panose="020B0604020202020204" pitchFamily="34" charset="0"/>
              </a:rPr>
              <a:t>**</a:t>
            </a:r>
            <a:r>
              <a:rPr lang="zh-CN" altLang="en-US" sz="2400">
                <a:latin typeface="Arial" panose="020B0604020202020204" pitchFamily="34" charset="0"/>
                <a:ea typeface="微软雅黑" panose="020B0503020204020204" pitchFamily="34" charset="-122"/>
                <a:sym typeface="Arial" panose="020B0604020202020204" pitchFamily="34" charset="0"/>
              </a:rPr>
              <a:t>。</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 name="右箭头 23"/>
          <p:cNvSpPr/>
          <p:nvPr/>
        </p:nvSpPr>
        <p:spPr>
          <a:xfrm>
            <a:off x="7660885" y="11379837"/>
            <a:ext cx="2501733" cy="146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4447520" y="8073724"/>
            <a:ext cx="987552" cy="39497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5000" b="1" i="0" u="none" strike="noStrike" cap="none" spc="0" normalizeH="0" baseline="0">
                <a:ln>
                  <a:noFill/>
                </a:ln>
                <a:solidFill>
                  <a:schemeClr val="accent5">
                    <a:lumMod val="60000"/>
                    <a:lumOff val="40000"/>
                  </a:schemeClr>
                </a:solidFill>
                <a:effectLst/>
                <a:uFillTx/>
                <a:latin typeface="Arial" panose="020B0604020202020204" pitchFamily="34" charset="0"/>
                <a:ea typeface="微软雅黑" panose="020B0503020204020204" pitchFamily="34" charset="-122"/>
                <a:sym typeface="Arial" panose="020B0604020202020204" pitchFamily="34" charset="0"/>
              </a:rPr>
              <a:t>√</a:t>
            </a:r>
            <a:endParaRPr kumimoji="0" lang="en-US" altLang="zh-CN" sz="5000" b="1" i="0" u="none" strike="noStrike" cap="none" spc="0" normalizeH="0" baseline="0">
              <a:ln>
                <a:noFill/>
              </a:ln>
              <a:solidFill>
                <a:schemeClr val="accent5">
                  <a:lumMod val="60000"/>
                  <a:lumOff val="40000"/>
                </a:schemeClr>
              </a:solidFill>
              <a:effectLst/>
              <a:uFillTx/>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endParaRPr lang="en-US" altLang="zh-CN" b="1">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5000" b="1" i="0" u="none" strike="noStrike" cap="none" spc="0" normalizeH="0" baseline="0">
              <a:ln>
                <a:noFill/>
              </a:ln>
              <a:solidFill>
                <a:schemeClr val="accent5">
                  <a:lumMod val="60000"/>
                  <a:lumOff val="40000"/>
                </a:schemeClr>
              </a:solidFill>
              <a:effectLst/>
              <a:uFillTx/>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5000" b="1" i="0" u="none" strike="noStrike" cap="none" spc="0" normalizeH="0" baseline="0">
              <a:ln>
                <a:noFill/>
              </a:ln>
              <a:solidFill>
                <a:schemeClr val="accent5">
                  <a:lumMod val="60000"/>
                  <a:lumOff val="40000"/>
                </a:schemeClr>
              </a:solidFill>
              <a:effectLst/>
              <a:uFillTx/>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r>
              <a:rPr lang="en-US" altLang="zh-CN" b="1">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endParaRPr kumimoji="0" lang="zh-CN" altLang="en-US" sz="5000" b="1" i="0" u="none" strike="noStrike" cap="none" spc="0" normalizeH="0" baseline="0">
              <a:ln>
                <a:noFill/>
              </a:ln>
              <a:solidFill>
                <a:schemeClr val="accent5">
                  <a:lumMod val="60000"/>
                  <a:lumOff val="40000"/>
                </a:schemeClr>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0" y="1398812"/>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生成</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zoom/>
      </p:transition>
    </mc:Choice>
    <mc:Fallback>
      <p:transition spd="slow">
        <p:zo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713232" y="2708546"/>
            <a:ext cx="20317967" cy="68199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lvl="0" indent="-457200" algn="l">
              <a:lnSpc>
                <a:spcPct val="120000"/>
              </a:lnSpc>
              <a:buFont typeface="Wingdings" panose="05000000000000000000" pitchFamily="2" charset="2"/>
              <a:buChar char="ü"/>
            </a:pP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rPr>
              <a:t>P-tuning v2 </a:t>
            </a: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rPr>
              <a:t>微调</a:t>
            </a:r>
            <a:endPar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endParaRPr>
          </a:p>
        </p:txBody>
      </p:sp>
      <p:pic>
        <p:nvPicPr>
          <p:cNvPr id="15" name="图片 14"/>
          <p:cNvPicPr>
            <a:picLocks noChangeAspect="1"/>
          </p:cNvPicPr>
          <p:nvPr/>
        </p:nvPicPr>
        <p:blipFill>
          <a:blip r:embed="rId1"/>
          <a:srcRect b="12665"/>
          <a:stretch>
            <a:fillRect/>
          </a:stretch>
        </p:blipFill>
        <p:spPr>
          <a:xfrm>
            <a:off x="713232" y="4924885"/>
            <a:ext cx="7861504" cy="3747207"/>
          </a:xfrm>
          <a:prstGeom prst="rect">
            <a:avLst/>
          </a:prstGeom>
        </p:spPr>
      </p:pic>
      <p:sp>
        <p:nvSpPr>
          <p:cNvPr id="16" name="加号 15"/>
          <p:cNvSpPr/>
          <p:nvPr/>
        </p:nvSpPr>
        <p:spPr>
          <a:xfrm>
            <a:off x="7937487" y="5443813"/>
            <a:ext cx="1928051" cy="144242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400">
              <a:latin typeface="+mj-ea"/>
              <a:ea typeface="+mj-ea"/>
            </a:endParaRPr>
          </a:p>
        </p:txBody>
      </p:sp>
      <p:sp>
        <p:nvSpPr>
          <p:cNvPr id="17" name="文本框 12"/>
          <p:cNvSpPr txBox="1"/>
          <p:nvPr/>
        </p:nvSpPr>
        <p:spPr>
          <a:xfrm>
            <a:off x="2939910" y="4336236"/>
            <a:ext cx="1247140"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mj-ea"/>
                <a:ea typeface="+mj-ea"/>
              </a:rPr>
              <a:t>上下文</a:t>
            </a:r>
            <a:endParaRPr lang="zh-CN" altLang="en-US" sz="2400" b="1">
              <a:latin typeface="+mj-ea"/>
              <a:ea typeface="+mj-ea"/>
            </a:endParaRPr>
          </a:p>
        </p:txBody>
      </p:sp>
      <p:sp>
        <p:nvSpPr>
          <p:cNvPr id="18" name="文本框 13"/>
          <p:cNvSpPr txBox="1"/>
          <p:nvPr/>
        </p:nvSpPr>
        <p:spPr>
          <a:xfrm>
            <a:off x="10400537" y="4506022"/>
            <a:ext cx="2256980" cy="46037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a:latin typeface="微软雅黑" panose="020B0503020204020204" pitchFamily="34" charset="-122"/>
                <a:ea typeface="微软雅黑" panose="020B0503020204020204" pitchFamily="34" charset="-122"/>
              </a:rPr>
              <a:t>Question</a:t>
            </a:r>
            <a:endParaRPr lang="en-US" altLang="zh-CN" sz="2400" b="1">
              <a:latin typeface="微软雅黑" panose="020B0503020204020204" pitchFamily="34" charset="-122"/>
              <a:ea typeface="微软雅黑" panose="020B0503020204020204" pitchFamily="34" charset="-122"/>
            </a:endParaRPr>
          </a:p>
        </p:txBody>
      </p:sp>
      <p:sp>
        <p:nvSpPr>
          <p:cNvPr id="19" name="文本框 14"/>
          <p:cNvSpPr txBox="1"/>
          <p:nvPr/>
        </p:nvSpPr>
        <p:spPr>
          <a:xfrm>
            <a:off x="10307432" y="5324352"/>
            <a:ext cx="2588898" cy="1200329"/>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a:latin typeface="+mj-ea"/>
                <a:ea typeface="+mj-ea"/>
              </a:rPr>
              <a:t>2021年货币资金最高的第七高的上市公司为？</a:t>
            </a:r>
            <a:endParaRPr lang="zh-CN" altLang="en-US" sz="2400">
              <a:latin typeface="+mj-ea"/>
              <a:ea typeface="+mj-ea"/>
            </a:endParaRPr>
          </a:p>
        </p:txBody>
      </p:sp>
      <p:sp>
        <p:nvSpPr>
          <p:cNvPr id="21" name="文本框 15"/>
          <p:cNvSpPr txBox="1"/>
          <p:nvPr/>
        </p:nvSpPr>
        <p:spPr>
          <a:xfrm>
            <a:off x="16102749" y="4485507"/>
            <a:ext cx="3007068" cy="64516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模型预测</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Answer</a:t>
            </a:r>
            <a:r>
              <a:rPr lang="en-US" altLang="zh-CN" sz="3600" b="1">
                <a:solidFill>
                  <a:schemeClr val="accent5">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600" b="1">
              <a:solidFill>
                <a:schemeClr val="accent5">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16"/>
          <p:cNvSpPr txBox="1"/>
          <p:nvPr/>
        </p:nvSpPr>
        <p:spPr>
          <a:xfrm>
            <a:off x="16341606" y="5522162"/>
            <a:ext cx="2051685" cy="83099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a:latin typeface="+mj-ea"/>
                <a:ea typeface="+mj-ea"/>
              </a:rPr>
              <a:t>中</a:t>
            </a:r>
            <a:r>
              <a:rPr lang="en-US" altLang="zh-CN" sz="2400">
                <a:latin typeface="+mj-ea"/>
                <a:ea typeface="+mj-ea"/>
              </a:rPr>
              <a:t>*</a:t>
            </a:r>
            <a:r>
              <a:rPr lang="zh-CN" altLang="en-US" sz="2400">
                <a:latin typeface="+mj-ea"/>
                <a:ea typeface="+mj-ea"/>
              </a:rPr>
              <a:t>航</a:t>
            </a:r>
            <a:r>
              <a:rPr lang="en-US" altLang="zh-CN" sz="2400">
                <a:latin typeface="+mj-ea"/>
                <a:ea typeface="+mj-ea"/>
              </a:rPr>
              <a:t>*</a:t>
            </a:r>
            <a:r>
              <a:rPr lang="zh-CN" altLang="en-US" sz="2400">
                <a:latin typeface="+mj-ea"/>
                <a:ea typeface="+mj-ea"/>
              </a:rPr>
              <a:t>动股份有限公司</a:t>
            </a:r>
            <a:endParaRPr lang="zh-CN" altLang="en-US" sz="2400">
              <a:latin typeface="+mj-ea"/>
              <a:ea typeface="+mj-ea"/>
            </a:endParaRPr>
          </a:p>
        </p:txBody>
      </p:sp>
      <p:sp>
        <p:nvSpPr>
          <p:cNvPr id="26" name="等于号 21"/>
          <p:cNvSpPr/>
          <p:nvPr/>
        </p:nvSpPr>
        <p:spPr>
          <a:xfrm>
            <a:off x="13338224" y="5500307"/>
            <a:ext cx="1696351" cy="924421"/>
          </a:xfrm>
          <a:prstGeom prst="mathEqual">
            <a:avLst>
              <a:gd name="adj1" fmla="val 23520"/>
              <a:gd name="adj2" fmla="val 11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400">
              <a:solidFill>
                <a:schemeClr val="tx1"/>
              </a:solidFill>
              <a:latin typeface="+mj-ea"/>
              <a:ea typeface="+mj-ea"/>
            </a:endParaRPr>
          </a:p>
        </p:txBody>
      </p:sp>
      <p:sp>
        <p:nvSpPr>
          <p:cNvPr id="30" name="文本框 26"/>
          <p:cNvSpPr txBox="1"/>
          <p:nvPr/>
        </p:nvSpPr>
        <p:spPr>
          <a:xfrm>
            <a:off x="885749" y="10033965"/>
            <a:ext cx="22457664" cy="119888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6b</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模型在基于上下文问答时会存在理解偏差，例如基于统计类的公司排名问题，总是无法找到正确的公司名称；基于公司基本信息的抽取，虽然上下文已经给出答案，但是模型依旧会出现回复无法回答的情况。因此前期的思路希望采用</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P-tuning v2</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微调手段强化</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模板和大模型的阅读理解能力。</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15"/>
          <p:cNvSpPr txBox="1"/>
          <p:nvPr/>
        </p:nvSpPr>
        <p:spPr>
          <a:xfrm>
            <a:off x="20333239" y="4485507"/>
            <a:ext cx="3010174" cy="64516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正确答案</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Answer</a:t>
            </a:r>
            <a:r>
              <a:rPr lang="zh-CN" altLang="en-US" sz="3600" b="1">
                <a:solidFill>
                  <a:schemeClr val="accent5">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600" b="1">
              <a:solidFill>
                <a:schemeClr val="accent5">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16"/>
          <p:cNvSpPr txBox="1"/>
          <p:nvPr/>
        </p:nvSpPr>
        <p:spPr>
          <a:xfrm>
            <a:off x="20572096" y="5522162"/>
            <a:ext cx="2051685" cy="83099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a:latin typeface="+mj-ea"/>
                <a:ea typeface="+mj-ea"/>
              </a:rPr>
              <a:t>中</a:t>
            </a:r>
            <a:r>
              <a:rPr lang="en-US" altLang="zh-CN" sz="2400">
                <a:latin typeface="+mj-ea"/>
                <a:ea typeface="+mj-ea"/>
              </a:rPr>
              <a:t>*</a:t>
            </a:r>
            <a:r>
              <a:rPr lang="zh-CN" altLang="en-US" sz="2400">
                <a:latin typeface="+mj-ea"/>
                <a:ea typeface="+mj-ea"/>
              </a:rPr>
              <a:t>海</a:t>
            </a:r>
            <a:r>
              <a:rPr lang="en-US" altLang="zh-CN" sz="2400">
                <a:latin typeface="+mj-ea"/>
                <a:ea typeface="+mj-ea"/>
              </a:rPr>
              <a:t>*</a:t>
            </a:r>
            <a:r>
              <a:rPr lang="zh-CN" altLang="en-US" sz="2400">
                <a:latin typeface="+mj-ea"/>
                <a:ea typeface="+mj-ea"/>
              </a:rPr>
              <a:t>发</a:t>
            </a:r>
            <a:r>
              <a:rPr lang="en-US" altLang="zh-CN" sz="2400">
                <a:latin typeface="+mj-ea"/>
                <a:ea typeface="+mj-ea"/>
              </a:rPr>
              <a:t>*</a:t>
            </a:r>
            <a:r>
              <a:rPr lang="zh-CN" altLang="en-US" sz="2400">
                <a:latin typeface="+mj-ea"/>
                <a:ea typeface="+mj-ea"/>
              </a:rPr>
              <a:t>股份有限公司</a:t>
            </a:r>
            <a:endParaRPr lang="zh-CN" altLang="en-US" sz="2400">
              <a:latin typeface="+mj-ea"/>
              <a:ea typeface="+mj-ea"/>
            </a:endParaRPr>
          </a:p>
        </p:txBody>
      </p:sp>
      <p:sp>
        <p:nvSpPr>
          <p:cNvPr id="25" name="文本框 24"/>
          <p:cNvSpPr txBox="1"/>
          <p:nvPr>
            <p:custDataLst>
              <p:tags r:id="rId2"/>
            </p:custDataLst>
          </p:nvPr>
        </p:nvSpPr>
        <p:spPr>
          <a:xfrm>
            <a:off x="0" y="1398812"/>
            <a:ext cx="24384000" cy="1014730"/>
          </a:xfrm>
          <a:prstGeom prst="rect">
            <a:avLst/>
          </a:prstGeom>
          <a:noFill/>
        </p:spPr>
        <p:txBody>
          <a:bodyPr wrap="square" rtlCol="0">
            <a:spAutoFit/>
          </a:bodyPr>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生成</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2"/>
          <p:cNvSpPr txBox="1"/>
          <p:nvPr/>
        </p:nvSpPr>
        <p:spPr>
          <a:xfrm>
            <a:off x="1444625" y="3495675"/>
            <a:ext cx="21619845" cy="184531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just">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原理：</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P</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tuning v2利用深度提示优化，对Prompt Tuning和P-Tuning进行改进，在</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Transformer</a:t>
            </a:r>
            <a:r>
              <a:rPr lang="zh-CN" altLang="en-US" sz="2800" b="1" dirty="0">
                <a:solidFill>
                  <a:schemeClr val="accent5">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每一层都加入了Prompts tokens</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作为输入，学习的参数从P-tuning和Prompt Tuning的0.01%增加到0.1%-3%。</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任意多边形 15"/>
          <p:cNvSpPr/>
          <p:nvPr/>
        </p:nvSpPr>
        <p:spPr>
          <a:xfrm rot="19858074">
            <a:off x="5771198" y="7413152"/>
            <a:ext cx="1465769" cy="871003"/>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30000"/>
              </a:lnSpc>
            </a:pPr>
            <a:endParaRPr lang="zh-CN" altLang="en-US" sz="2400" kern="0">
              <a:solidFill>
                <a:srgbClr val="FFFFFF"/>
              </a:solidFill>
              <a:latin typeface="+mj-ea"/>
              <a:ea typeface="+mj-ea"/>
              <a:sym typeface="Arial" panose="020B0604020202020204" pitchFamily="34" charset="0"/>
            </a:endParaRPr>
          </a:p>
        </p:txBody>
      </p:sp>
      <p:sp>
        <p:nvSpPr>
          <p:cNvPr id="17" name="任意多边形 16"/>
          <p:cNvSpPr/>
          <p:nvPr/>
        </p:nvSpPr>
        <p:spPr>
          <a:xfrm>
            <a:off x="6120643" y="8405859"/>
            <a:ext cx="1311530" cy="871003"/>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30000"/>
              </a:lnSpc>
            </a:pPr>
            <a:endParaRPr lang="zh-CN" altLang="en-US" sz="2400" kern="0">
              <a:solidFill>
                <a:srgbClr val="FFFFFF"/>
              </a:solidFill>
              <a:latin typeface="+mj-ea"/>
              <a:ea typeface="+mj-ea"/>
              <a:sym typeface="Arial" panose="020B0604020202020204" pitchFamily="34" charset="0"/>
            </a:endParaRPr>
          </a:p>
        </p:txBody>
      </p:sp>
      <p:sp>
        <p:nvSpPr>
          <p:cNvPr id="18" name="椭圆 17"/>
          <p:cNvSpPr/>
          <p:nvPr/>
        </p:nvSpPr>
        <p:spPr>
          <a:xfrm>
            <a:off x="2890876" y="7474712"/>
            <a:ext cx="3383034" cy="3291840"/>
          </a:xfrm>
          <a:prstGeom prst="ellipse">
            <a:avLst/>
          </a:prstGeom>
          <a:solidFill>
            <a:srgbClr val="D9D9D9"/>
          </a:solidFill>
        </p:spPr>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30000"/>
              </a:lnSpc>
            </a:pPr>
            <a:endParaRPr lang="zh-CN" altLang="en-US" sz="2400" kern="0">
              <a:solidFill>
                <a:srgbClr val="FFFFFF"/>
              </a:solidFill>
              <a:latin typeface="+mj-ea"/>
              <a:ea typeface="+mj-ea"/>
              <a:sym typeface="Arial" panose="020B0604020202020204" pitchFamily="34" charset="0"/>
            </a:endParaRPr>
          </a:p>
        </p:txBody>
      </p:sp>
      <p:sp>
        <p:nvSpPr>
          <p:cNvPr id="19" name="椭圆 18"/>
          <p:cNvSpPr/>
          <p:nvPr/>
        </p:nvSpPr>
        <p:spPr>
          <a:xfrm>
            <a:off x="3250778" y="7763546"/>
            <a:ext cx="2713325" cy="267403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lnSpc>
                <a:spcPct val="130000"/>
              </a:lnSpc>
            </a:pPr>
            <a:r>
              <a:rPr lang="zh-CN" altLang="da-DK" sz="2400" b="1" kern="0" dirty="0">
                <a:solidFill>
                  <a:srgbClr val="000000"/>
                </a:solidFill>
                <a:latin typeface="+mj-ea"/>
                <a:ea typeface="+mj-ea"/>
                <a:sym typeface="Arial" panose="020B0604020202020204" pitchFamily="34" charset="0"/>
              </a:rPr>
              <a:t>数据集构建</a:t>
            </a:r>
            <a:endParaRPr lang="zh-CN" altLang="da-DK" sz="2400" b="1" kern="0" dirty="0">
              <a:solidFill>
                <a:srgbClr val="000000"/>
              </a:solidFill>
              <a:latin typeface="+mj-ea"/>
              <a:ea typeface="+mj-ea"/>
              <a:sym typeface="Arial" panose="020B0604020202020204" pitchFamily="34" charset="0"/>
            </a:endParaRPr>
          </a:p>
        </p:txBody>
      </p:sp>
      <p:sp>
        <p:nvSpPr>
          <p:cNvPr id="21" name="椭圆 20"/>
          <p:cNvSpPr/>
          <p:nvPr/>
        </p:nvSpPr>
        <p:spPr>
          <a:xfrm>
            <a:off x="7222274" y="8092517"/>
            <a:ext cx="2764346" cy="2016095"/>
          </a:xfrm>
          <a:prstGeom prst="ellipse">
            <a:avLst/>
          </a:prstGeom>
          <a:solidFill>
            <a:srgbClr val="B2BD29"/>
          </a:solidFill>
        </p:spPr>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r>
              <a:rPr lang="zh-CN" altLang="en-US" sz="2400" kern="0">
                <a:solidFill>
                  <a:srgbClr val="FFFFFF"/>
                </a:solidFill>
                <a:latin typeface="+mj-ea"/>
                <a:ea typeface="+mj-ea"/>
                <a:sym typeface="Arial" panose="020B0604020202020204" pitchFamily="34" charset="0"/>
              </a:rPr>
              <a:t>通用数据</a:t>
            </a:r>
            <a:r>
              <a:rPr lang="en-US" altLang="zh-CN" sz="2400" kern="0">
                <a:solidFill>
                  <a:srgbClr val="FFFFFF"/>
                </a:solidFill>
                <a:latin typeface="+mj-ea"/>
                <a:ea typeface="+mj-ea"/>
                <a:sym typeface="Arial" panose="020B0604020202020204" pitchFamily="34" charset="0"/>
              </a:rPr>
              <a:t>:</a:t>
            </a:r>
            <a:endParaRPr lang="en-US" altLang="zh-CN" sz="2400" kern="0">
              <a:solidFill>
                <a:srgbClr val="FFFFFF"/>
              </a:solidFill>
              <a:latin typeface="+mj-ea"/>
              <a:ea typeface="+mj-ea"/>
              <a:sym typeface="Arial" panose="020B0604020202020204" pitchFamily="34" charset="0"/>
            </a:endParaRPr>
          </a:p>
          <a:p>
            <a:pPr algn="ctr"/>
            <a:r>
              <a:rPr lang="zh-CN" altLang="en-US" sz="2400" kern="0">
                <a:solidFill>
                  <a:srgbClr val="FFFFFF"/>
                </a:solidFill>
                <a:latin typeface="+mj-ea"/>
                <a:ea typeface="+mj-ea"/>
                <a:sym typeface="Arial" panose="020B0604020202020204" pitchFamily="34" charset="0"/>
              </a:rPr>
              <a:t>比赛数据</a:t>
            </a:r>
            <a:r>
              <a:rPr lang="en-US" altLang="zh-CN" sz="2400" kern="0">
                <a:solidFill>
                  <a:srgbClr val="FFFFFF"/>
                </a:solidFill>
                <a:latin typeface="+mj-ea"/>
                <a:ea typeface="+mj-ea"/>
                <a:sym typeface="Arial" panose="020B0604020202020204" pitchFamily="34" charset="0"/>
              </a:rPr>
              <a:t>=5:1</a:t>
            </a:r>
            <a:endParaRPr lang="en-US" altLang="zh-CN" sz="2400" kern="0">
              <a:solidFill>
                <a:srgbClr val="FFFFFF"/>
              </a:solidFill>
              <a:latin typeface="+mj-ea"/>
              <a:ea typeface="+mj-ea"/>
              <a:sym typeface="Arial" panose="020B0604020202020204" pitchFamily="34" charset="0"/>
            </a:endParaRPr>
          </a:p>
          <a:p>
            <a:pPr algn="ctr"/>
            <a:endParaRPr lang="en-US" altLang="zh-CN" sz="2400" kern="0">
              <a:solidFill>
                <a:srgbClr val="FFFFFF"/>
              </a:solidFill>
              <a:latin typeface="+mj-ea"/>
              <a:ea typeface="+mj-ea"/>
              <a:sym typeface="Arial" panose="020B0604020202020204" pitchFamily="34" charset="0"/>
            </a:endParaRPr>
          </a:p>
        </p:txBody>
      </p:sp>
      <p:sp>
        <p:nvSpPr>
          <p:cNvPr id="22" name="椭圆 21"/>
          <p:cNvSpPr/>
          <p:nvPr/>
        </p:nvSpPr>
        <p:spPr>
          <a:xfrm>
            <a:off x="6911194" y="6207307"/>
            <a:ext cx="2343905" cy="1811551"/>
          </a:xfrm>
          <a:prstGeom prst="ellipse">
            <a:avLst/>
          </a:prstGeom>
          <a:solidFill>
            <a:srgbClr val="E7ABB1"/>
          </a:solidFill>
        </p:spPr>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gn="ctr"/>
            <a:r>
              <a:rPr lang="zh-CN" altLang="en-US" sz="2400" kern="0">
                <a:solidFill>
                  <a:srgbClr val="FFFFFF"/>
                </a:solidFill>
                <a:latin typeface="+mj-ea"/>
                <a:ea typeface="+mj-ea"/>
                <a:sym typeface="Arial" panose="020B0604020202020204" pitchFamily="34" charset="0"/>
              </a:rPr>
              <a:t>构建负样本</a:t>
            </a:r>
            <a:endParaRPr lang="zh-CN" altLang="en-US" sz="2400" kern="0">
              <a:solidFill>
                <a:srgbClr val="FFFFFF"/>
              </a:solidFill>
              <a:latin typeface="+mj-ea"/>
              <a:ea typeface="+mj-ea"/>
              <a:sym typeface="Arial" panose="020B0604020202020204" pitchFamily="34" charset="0"/>
            </a:endParaRPr>
          </a:p>
        </p:txBody>
      </p:sp>
      <p:sp>
        <p:nvSpPr>
          <p:cNvPr id="23" name="文本框 20"/>
          <p:cNvSpPr txBox="1"/>
          <p:nvPr/>
        </p:nvSpPr>
        <p:spPr>
          <a:xfrm>
            <a:off x="12086197" y="6120947"/>
            <a:ext cx="8416246" cy="396938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lvl="0" algn="l" defTabSz="914400" eaLnBrk="1" fontAlgn="base" hangingPunct="1">
              <a:lnSpc>
                <a:spcPct val="150000"/>
              </a:lnSpc>
              <a:spcBef>
                <a:spcPct val="0"/>
              </a:spcBef>
              <a:spcAft>
                <a:spcPct val="0"/>
              </a:spcAft>
              <a:buFont typeface="Arial" panose="020B0604020202020204" charset="-122"/>
              <a:defRPr sz="2400" b="1" kern="1200">
                <a:solidFill>
                  <a:schemeClr val="tx1"/>
                </a:solidFill>
                <a:latin typeface="+mj-ea"/>
                <a:cs typeface="+mn-cs"/>
              </a:defRPr>
            </a:lvl1pPr>
            <a:lvl2pPr marL="457200" lvl="1"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2pPr>
            <a:lvl3pPr marL="914400" lvl="2"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3pPr>
            <a:lvl4pPr marL="1371600" lvl="3"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4pPr>
            <a:lvl5pPr marL="1828800" lvl="4"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5pPr>
            <a:lvl6pPr marL="2286000" lvl="5"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6pPr>
            <a:lvl7pPr marL="2743200" lvl="6"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7pPr>
            <a:lvl8pPr marL="3200400" lvl="7"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8pPr>
            <a:lvl9pPr marL="3657600" lvl="8" algn="l" defTabSz="914400" eaLnBrk="1" fontAlgn="base" hangingPunct="1">
              <a:spcBef>
                <a:spcPct val="0"/>
              </a:spcBef>
              <a:spcAft>
                <a:spcPct val="0"/>
              </a:spcAft>
              <a:buFont typeface="Arial" panose="020B0604020202020204" charset="-122"/>
              <a:defRPr kern="1200">
                <a:solidFill>
                  <a:schemeClr val="tx1"/>
                </a:solidFill>
                <a:latin typeface="Arial" panose="020B0604020202020204" charset="-122"/>
                <a:ea typeface="宋体" panose="02010600030101010101" pitchFamily="2" charset="-122"/>
                <a:cs typeface="+mn-cs"/>
              </a:defRPr>
            </a:lvl9pPr>
          </a:lstStyle>
          <a:p>
            <a:pPr algn="just"/>
            <a:r>
              <a:rPr lang="zh-CN" altLang="en-US" dirty="0">
                <a:latin typeface="微软雅黑" panose="020B0503020204020204" pitchFamily="34" charset="-122"/>
                <a:ea typeface="微软雅黑" panose="020B0503020204020204" pitchFamily="34" charset="-122"/>
                <a:cs typeface="微软雅黑" panose="020B0503020204020204" pitchFamily="34" charset="-122"/>
              </a:rPr>
              <a:t>前期数据集构建计划通过两个方式：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开源GuanacoDataset基于上下文问答通用数据与比赛数据混合后得到训练数据。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由于比赛的测试问题中存在一些无法回答的问题（也就是年报中找不到答案），因此我们计划构建少量负样本，让模型能够在这种情况回答</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不知道</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本方案由于时间关系暂未进行过多微调实验。</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0" y="1398812"/>
            <a:ext cx="24384000" cy="1014730"/>
          </a:xfrm>
          <a:prstGeom prst="rect">
            <a:avLst/>
          </a:prstGeom>
          <a:noFill/>
        </p:spPr>
        <p:txBody>
          <a:bodyPr wrap="square" rtlCol="0">
            <a:spAutoFit/>
          </a:bodyPr>
          <a:lstStyle/>
          <a:p>
            <a:pPr lvl="0" algn="ctr"/>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生成</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 P</a:t>
            </a:r>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rocessing</a:t>
            </a:r>
            <a:endPar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sp>
        <p:nvSpPr>
          <p:cNvPr id="2" name="文本框 4"/>
          <p:cNvSpPr txBox="1"/>
          <p:nvPr>
            <p:custDataLst>
              <p:tags r:id="rId1"/>
            </p:custDataLst>
          </p:nvPr>
        </p:nvSpPr>
        <p:spPr>
          <a:xfrm>
            <a:off x="713232" y="2708546"/>
            <a:ext cx="20317967" cy="68199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lvl="0" indent="-457200" algn="l">
              <a:lnSpc>
                <a:spcPct val="120000"/>
              </a:lnSpc>
              <a:buFont typeface="Wingdings" panose="05000000000000000000" pitchFamily="2" charset="2"/>
              <a:buChar char="ü"/>
            </a:pP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rPr>
              <a:t>P-tuning v2 </a:t>
            </a:r>
            <a:r>
              <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rPr>
              <a:t>微调</a:t>
            </a:r>
            <a:endParaRPr lang="en-US" altLang="zh-CN" sz="3200" b="1" dirty="0">
              <a:latin typeface="Arial" panose="020B0604020202020204" pitchFamily="34" charset="0"/>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zoom dir="in"/>
      </p:transition>
    </mc:Choice>
    <mc:Fallback>
      <p:transition spd="slow">
        <p:zoom dir="in"/>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02205" y="11024672"/>
            <a:ext cx="7104194" cy="1306398"/>
          </a:xfrm>
          <a:prstGeom prst="roundRect">
            <a:avLst/>
          </a:prstGeom>
          <a:solidFill>
            <a:srgbClr val="FFFF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4"/>
          <p:cNvSpPr txBox="1"/>
          <p:nvPr/>
        </p:nvSpPr>
        <p:spPr>
          <a:xfrm>
            <a:off x="1120496" y="2708546"/>
            <a:ext cx="19910703" cy="641586"/>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ü"/>
            </a:pPr>
            <a:r>
              <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生成文本监测与过滤</a:t>
            </a:r>
            <a:endParaRPr lang="zh-CN" altLang="en-US" sz="32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2" name="文本框 11"/>
          <p:cNvSpPr txBox="1"/>
          <p:nvPr/>
        </p:nvSpPr>
        <p:spPr>
          <a:xfrm>
            <a:off x="0" y="1397699"/>
            <a:ext cx="24384000" cy="1014730"/>
          </a:xfrm>
          <a:prstGeom prst="rect">
            <a:avLst/>
          </a:prstGeom>
          <a:noFill/>
        </p:spPr>
        <p:txBody>
          <a:bodyPr wrap="square" rtlCol="0">
            <a:spAutoFit/>
          </a:bodyPr>
          <a:lstStyle/>
          <a:p>
            <a:r>
              <a:rPr lang="zh-CN" altLang="en-US"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后处理</a:t>
            </a:r>
            <a:r>
              <a:rPr lang="en-US" altLang="zh-CN" sz="60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Post-processing</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12"/>
          <p:cNvSpPr txBox="1"/>
          <p:nvPr/>
        </p:nvSpPr>
        <p:spPr>
          <a:xfrm>
            <a:off x="2767393" y="3968030"/>
            <a:ext cx="1247140"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a:latin typeface="Arial" panose="020B0604020202020204" pitchFamily="34" charset="0"/>
                <a:ea typeface="微软雅黑" panose="020B0503020204020204" pitchFamily="34" charset="-122"/>
                <a:sym typeface="Arial" panose="020B0604020202020204" pitchFamily="34" charset="0"/>
              </a:rPr>
              <a:t>上下文</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13"/>
          <p:cNvSpPr txBox="1"/>
          <p:nvPr/>
        </p:nvSpPr>
        <p:spPr>
          <a:xfrm>
            <a:off x="10228020" y="4137816"/>
            <a:ext cx="2256980" cy="461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Question</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15"/>
          <p:cNvSpPr txBox="1"/>
          <p:nvPr/>
        </p:nvSpPr>
        <p:spPr>
          <a:xfrm>
            <a:off x="15930232" y="4117301"/>
            <a:ext cx="3007068" cy="646331"/>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模型预测</a:t>
            </a:r>
            <a:r>
              <a:rPr lang="en-US" altLang="zh-CN" sz="2400" b="1" dirty="0">
                <a:latin typeface="Arial" panose="020B0604020202020204" pitchFamily="34" charset="0"/>
                <a:ea typeface="微软雅黑" panose="020B0503020204020204" pitchFamily="34" charset="-122"/>
                <a:sym typeface="Arial" panose="020B0604020202020204" pitchFamily="34" charset="0"/>
              </a:rPr>
              <a:t>Answer</a:t>
            </a:r>
            <a:r>
              <a:rPr lang="en-US" altLang="zh-CN" sz="3600" b="1" dirty="0">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endParaRPr lang="en-US" altLang="zh-CN" sz="3600" b="1" dirty="0">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加号 28"/>
          <p:cNvSpPr/>
          <p:nvPr/>
        </p:nvSpPr>
        <p:spPr>
          <a:xfrm>
            <a:off x="6127463" y="5357238"/>
            <a:ext cx="1928051" cy="14473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19"/>
          <p:cNvSpPr txBox="1"/>
          <p:nvPr/>
        </p:nvSpPr>
        <p:spPr>
          <a:xfrm>
            <a:off x="9204013" y="5443358"/>
            <a:ext cx="3204771" cy="1200329"/>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请告诉我广*能*股份有限公司2020年的证券代码的具体情况</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等于号 22"/>
          <p:cNvSpPr/>
          <p:nvPr/>
        </p:nvSpPr>
        <p:spPr>
          <a:xfrm>
            <a:off x="13348587" y="5475022"/>
            <a:ext cx="1734756" cy="836580"/>
          </a:xfrm>
          <a:prstGeom prst="mathEqual">
            <a:avLst>
              <a:gd name="adj1" fmla="val 23520"/>
              <a:gd name="adj2" fmla="val 11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23"/>
          <p:cNvSpPr txBox="1"/>
          <p:nvPr/>
        </p:nvSpPr>
        <p:spPr>
          <a:xfrm>
            <a:off x="15580346" y="5058816"/>
            <a:ext cx="4355402" cy="1938992"/>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sz="2400">
                <a:latin typeface="Arial" panose="020B0604020202020204" pitchFamily="34" charset="0"/>
                <a:ea typeface="微软雅黑" panose="020B0503020204020204" pitchFamily="34" charset="-122"/>
                <a:sym typeface="Arial" panose="020B0604020202020204" pitchFamily="34" charset="0"/>
              </a:rPr>
              <a:t>抱歉，我无法回答这个问题，因为我的知识截止于2023年，而且我无法从上下文中获取关于2020年广</a:t>
            </a:r>
            <a:r>
              <a:rPr lang="en-US" sz="2400">
                <a:latin typeface="Arial" panose="020B0604020202020204" pitchFamily="34" charset="0"/>
                <a:ea typeface="微软雅黑" panose="020B0503020204020204" pitchFamily="34" charset="-122"/>
                <a:sym typeface="Arial" panose="020B0604020202020204" pitchFamily="34" charset="0"/>
              </a:rPr>
              <a:t>*</a:t>
            </a:r>
            <a:r>
              <a:rPr sz="2400">
                <a:latin typeface="Arial" panose="020B0604020202020204" pitchFamily="34" charset="0"/>
                <a:ea typeface="微软雅黑" panose="020B0503020204020204" pitchFamily="34" charset="-122"/>
                <a:sym typeface="Arial" panose="020B0604020202020204" pitchFamily="34" charset="0"/>
              </a:rPr>
              <a:t>能</a:t>
            </a:r>
            <a:r>
              <a:rPr lang="en-US" sz="2400">
                <a:latin typeface="Arial" panose="020B0604020202020204" pitchFamily="34" charset="0"/>
                <a:ea typeface="微软雅黑" panose="020B0503020204020204" pitchFamily="34" charset="-122"/>
                <a:sym typeface="Arial" panose="020B0604020202020204" pitchFamily="34" charset="0"/>
              </a:rPr>
              <a:t>*</a:t>
            </a:r>
            <a:r>
              <a:rPr sz="2400">
                <a:latin typeface="Arial" panose="020B0604020202020204" pitchFamily="34" charset="0"/>
                <a:ea typeface="微软雅黑" panose="020B0503020204020204" pitchFamily="34" charset="-122"/>
                <a:sym typeface="Arial" panose="020B0604020202020204" pitchFamily="34" charset="0"/>
              </a:rPr>
              <a:t>股份有限公司的证券代码信息。</a:t>
            </a:r>
            <a:endParaRPr sz="2400">
              <a:latin typeface="Arial" panose="020B0604020202020204" pitchFamily="34" charset="0"/>
              <a:ea typeface="微软雅黑" panose="020B0503020204020204" pitchFamily="34" charset="-122"/>
              <a:sym typeface="Arial" panose="020B0604020202020204" pitchFamily="34" charset="0"/>
            </a:endParaRPr>
          </a:p>
        </p:txBody>
      </p:sp>
      <p:pic>
        <p:nvPicPr>
          <p:cNvPr id="34" name="图片 33"/>
          <p:cNvPicPr>
            <a:picLocks noChangeAspect="1"/>
          </p:cNvPicPr>
          <p:nvPr/>
        </p:nvPicPr>
        <p:blipFill>
          <a:blip r:embed="rId1"/>
          <a:stretch>
            <a:fillRect/>
          </a:stretch>
        </p:blipFill>
        <p:spPr>
          <a:xfrm>
            <a:off x="2430507" y="5007517"/>
            <a:ext cx="3199953" cy="2113908"/>
          </a:xfrm>
          <a:prstGeom prst="rect">
            <a:avLst/>
          </a:prstGeom>
        </p:spPr>
      </p:pic>
      <p:sp>
        <p:nvSpPr>
          <p:cNvPr id="35" name="文本框 15"/>
          <p:cNvSpPr txBox="1"/>
          <p:nvPr/>
        </p:nvSpPr>
        <p:spPr>
          <a:xfrm>
            <a:off x="20160722" y="4117301"/>
            <a:ext cx="3010174" cy="646331"/>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正确答案</a:t>
            </a:r>
            <a:r>
              <a:rPr lang="en-US" altLang="zh-CN" sz="2400" b="1" dirty="0">
                <a:latin typeface="Arial" panose="020B0604020202020204" pitchFamily="34" charset="0"/>
                <a:ea typeface="微软雅黑" panose="020B0503020204020204" pitchFamily="34" charset="-122"/>
                <a:sym typeface="Arial" panose="020B0604020202020204" pitchFamily="34" charset="0"/>
              </a:rPr>
              <a:t>Answer</a:t>
            </a:r>
            <a:r>
              <a:rPr lang="zh-CN" altLang="en-US" sz="3600" b="1" dirty="0">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endParaRPr lang="en-US" altLang="zh-CN" sz="3600" b="1" dirty="0">
              <a:solidFill>
                <a:schemeClr val="accent5">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23"/>
          <p:cNvSpPr txBox="1"/>
          <p:nvPr/>
        </p:nvSpPr>
        <p:spPr>
          <a:xfrm>
            <a:off x="20029048" y="5152107"/>
            <a:ext cx="3891656" cy="83099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400">
                <a:latin typeface="Arial" panose="020B0604020202020204" pitchFamily="34" charset="0"/>
                <a:ea typeface="微软雅黑" panose="020B0503020204020204" pitchFamily="34" charset="-122"/>
                <a:sym typeface="Arial" panose="020B0604020202020204" pitchFamily="34" charset="0"/>
              </a:rPr>
              <a:t>广*能*股份有限公司2020年的证券代码为</a:t>
            </a:r>
            <a:r>
              <a:rPr lang="en-US" altLang="zh-CN" sz="2400">
                <a:latin typeface="Arial" panose="020B0604020202020204" pitchFamily="34" charset="0"/>
                <a:ea typeface="微软雅黑" panose="020B0503020204020204" pitchFamily="34" charset="-122"/>
                <a:sym typeface="Arial" panose="020B0604020202020204" pitchFamily="34" charset="0"/>
              </a:rPr>
              <a:t>600256</a:t>
            </a:r>
            <a:r>
              <a:rPr lang="zh-CN" altLang="en-US" sz="2400">
                <a:latin typeface="Arial" panose="020B0604020202020204" pitchFamily="34" charset="0"/>
                <a:ea typeface="微软雅黑" panose="020B0503020204020204" pitchFamily="34" charset="-122"/>
                <a:sym typeface="Arial" panose="020B0604020202020204" pitchFamily="34" charset="0"/>
              </a:rPr>
              <a:t>。</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2" name="矩形标注 1"/>
          <p:cNvSpPr/>
          <p:nvPr/>
        </p:nvSpPr>
        <p:spPr>
          <a:xfrm>
            <a:off x="8965581" y="7927649"/>
            <a:ext cx="8001228" cy="1980029"/>
          </a:xfrm>
          <a:prstGeom prst="wedgeRectCallout">
            <a:avLst>
              <a:gd name="adj1" fmla="val 46812"/>
              <a:gd name="adj2" fmla="val -81056"/>
            </a:avLst>
          </a:prstGeom>
          <a:solidFill>
            <a:srgbClr val="FFC0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9395460" y="8195628"/>
            <a:ext cx="7065010" cy="1440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defTabSz="914400" fontAlgn="base" hangingPunct="1">
              <a:spcBef>
                <a:spcPct val="0"/>
              </a:spcBef>
              <a:spcAft>
                <a:spcPct val="0"/>
              </a:spcAft>
            </a:pPr>
            <a:r>
              <a:rPr lang="zh-CN" altLang="en-US" sz="2900"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如上图所示，基于上下文中给出正确答案，模型也会出现无法回答的情况。实际业务中可能会涉及敏感信息过滤等复杂问题。</a:t>
            </a:r>
            <a:endParaRPr kumimoji="0" lang="zh-CN" altLang="en-US" sz="2900" b="0" i="0" u="none" strike="noStrike" kern="1200" cap="none" spc="0" normalizeH="0" baseline="0" dirty="0">
              <a:ln>
                <a:noFill/>
              </a:ln>
              <a:solidFill>
                <a:schemeClr val="tx1"/>
              </a:solidFill>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3"/>
          <p:cNvSpPr txBox="1"/>
          <p:nvPr/>
        </p:nvSpPr>
        <p:spPr>
          <a:xfrm>
            <a:off x="4236720" y="11015980"/>
            <a:ext cx="6156325" cy="1348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7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rPr>
              <a:t>基于判别式规则</a:t>
            </a:r>
            <a:r>
              <a:rPr kumimoji="0" lang="zh-CN" altLang="en-US" sz="27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：通过规则将此类问题筛选出来，然后使用模型二次生成、后处理修正等手段解决此类问题。</a:t>
            </a:r>
            <a:endParaRPr kumimoji="0" lang="zh-CN" altLang="en-US" sz="27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右箭头 6"/>
          <p:cNvSpPr/>
          <p:nvPr/>
        </p:nvSpPr>
        <p:spPr>
          <a:xfrm>
            <a:off x="11344510" y="11103127"/>
            <a:ext cx="2319230" cy="1395254"/>
          </a:xfrm>
          <a:prstGeom prst="rightArrow">
            <a:avLst/>
          </a:prstGeom>
          <a:solidFill>
            <a:srgbClr val="0000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1091410" y="10290783"/>
            <a:ext cx="1947410"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未来</a:t>
            </a:r>
            <a:endParaRPr kumimoji="0" lang="zh-CN" altLang="en-US" sz="50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38"/>
          <p:cNvSpPr/>
          <p:nvPr/>
        </p:nvSpPr>
        <p:spPr>
          <a:xfrm>
            <a:off x="13910863" y="11103127"/>
            <a:ext cx="7643006" cy="964803"/>
          </a:xfrm>
          <a:prstGeom prst="roundRect">
            <a:avLst/>
          </a:prstGeom>
          <a:solidFill>
            <a:srgbClr val="92D05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14371320" y="11122660"/>
            <a:ext cx="6955790"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7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rPr>
              <a:t>基于判别式</a:t>
            </a:r>
            <a:r>
              <a:rPr kumimoji="0" lang="en-US" altLang="zh-CN" sz="27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rPr>
              <a:t>AI</a:t>
            </a:r>
            <a:r>
              <a:rPr kumimoji="0" lang="zh-CN" altLang="en-US" sz="27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rPr>
              <a:t>：</a:t>
            </a:r>
            <a:r>
              <a:rPr lang="zh-CN" altLang="en-US" sz="2700" dirty="0">
                <a:latin typeface="Arial" panose="020B0604020202020204" pitchFamily="34" charset="0"/>
                <a:ea typeface="微软雅黑" panose="020B0503020204020204" pitchFamily="34" charset="-122"/>
                <a:sym typeface="Arial" panose="020B0604020202020204" pitchFamily="34" charset="0"/>
              </a:rPr>
              <a:t>通过小模型对生成文本进行监测过滤，找到不符合业务逻辑的信息。</a:t>
            </a:r>
            <a:endParaRPr kumimoji="0" lang="zh-CN" altLang="en-US" sz="27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hlinkClick r:id="" action="ppaction://ole?verb=0"/>
          </p:cNvPr>
          <p:cNvGraphicFramePr>
            <a:graphicFrameLocks noChangeAspect="1"/>
          </p:cNvGraphicFramePr>
          <p:nvPr/>
        </p:nvGraphicFramePr>
        <p:xfrm>
          <a:off x="1353513" y="5146829"/>
          <a:ext cx="21141668" cy="4933873"/>
        </p:xfrm>
        <a:graphic>
          <a:graphicData uri="http://schemas.openxmlformats.org/presentationml/2006/ole">
            <mc:AlternateContent xmlns:mc="http://schemas.openxmlformats.org/markup-compatibility/2006">
              <mc:Choice xmlns:v="urn:schemas-microsoft-com:vml" Requires="v">
                <p:oleObj spid="_x0000_s2" name="工作表" r:id="rId1" imgW="2884805" imgH="650240" progId="Excel.Sheet.12">
                  <p:embed/>
                </p:oleObj>
              </mc:Choice>
              <mc:Fallback>
                <p:oleObj name="工作表" r:id="rId1" imgW="2884805" imgH="650240" progId="Excel.Sheet.12">
                  <p:embed/>
                  <p:pic>
                    <p:nvPicPr>
                      <p:cNvPr id="0" name="图片 1024"/>
                      <p:cNvPicPr/>
                      <p:nvPr/>
                    </p:nvPicPr>
                    <p:blipFill>
                      <a:blip r:embed="rId2"/>
                      <a:stretch>
                        <a:fillRect/>
                      </a:stretch>
                    </p:blipFill>
                    <p:spPr>
                      <a:xfrm>
                        <a:off x="1353513" y="5146829"/>
                        <a:ext cx="21141668" cy="4933873"/>
                      </a:xfrm>
                      <a:prstGeom prst="rect">
                        <a:avLst/>
                      </a:prstGeom>
                    </p:spPr>
                  </p:pic>
                </p:oleObj>
              </mc:Fallback>
            </mc:AlternateContent>
          </a:graphicData>
        </a:graphic>
      </p:graphicFrame>
      <p:sp>
        <p:nvSpPr>
          <p:cNvPr id="7" name="文本框 6"/>
          <p:cNvSpPr txBox="1"/>
          <p:nvPr/>
        </p:nvSpPr>
        <p:spPr>
          <a:xfrm>
            <a:off x="7120255" y="3422650"/>
            <a:ext cx="9608185" cy="8705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50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项目答辩说明</a:t>
            </a:r>
            <a:endParaRPr kumimoji="0" lang="zh-CN" altLang="en-US" sz="50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4"/>
          <p:cNvSpPr txBox="1"/>
          <p:nvPr/>
        </p:nvSpPr>
        <p:spPr>
          <a:xfrm>
            <a:off x="1120496" y="2708546"/>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复杂度</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1"/>
          <a:stretch>
            <a:fillRect/>
          </a:stretch>
        </p:blipFill>
        <p:spPr>
          <a:xfrm>
            <a:off x="2982849" y="3584006"/>
            <a:ext cx="9219136" cy="5559994"/>
          </a:xfrm>
          <a:prstGeom prst="rect">
            <a:avLst/>
          </a:prstGeom>
        </p:spPr>
      </p:pic>
      <p:pic>
        <p:nvPicPr>
          <p:cNvPr id="6" name="图片 5"/>
          <p:cNvPicPr>
            <a:picLocks noChangeAspect="1"/>
          </p:cNvPicPr>
          <p:nvPr/>
        </p:nvPicPr>
        <p:blipFill>
          <a:blip r:embed="rId2"/>
          <a:stretch>
            <a:fillRect/>
          </a:stretch>
        </p:blipFill>
        <p:spPr>
          <a:xfrm>
            <a:off x="13113638" y="3584006"/>
            <a:ext cx="8694307" cy="5029642"/>
          </a:xfrm>
          <a:prstGeom prst="rect">
            <a:avLst/>
          </a:prstGeom>
        </p:spPr>
      </p:pic>
      <p:sp>
        <p:nvSpPr>
          <p:cNvPr id="3" name="文本框 2"/>
          <p:cNvSpPr txBox="1"/>
          <p:nvPr/>
        </p:nvSpPr>
        <p:spPr>
          <a:xfrm>
            <a:off x="2573020" y="9418320"/>
            <a:ext cx="2019554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本方案模型对于</a:t>
            </a:r>
            <a:r>
              <a:rPr lang="en-US" altLang="zh-CN"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2000</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条测试问题的预测时间约为</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1</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小时</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40</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分钟</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，平均每条样本预测时间为</a:t>
            </a:r>
            <a:r>
              <a:rPr lang="en-US" altLang="zh-CN"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2-3</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秒，包括数据处理和大模型生成，</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远远小于天池平台提供的最大运行时间</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12</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小时（即仅占运行时限的</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14%</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），复杂度低。</a:t>
            </a:r>
            <a:endPar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endPar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本方案仅仅使用了官方提供的由</a:t>
            </a:r>
            <a:r>
              <a:rPr lang="en-US" altLang="zh-CN"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PDF</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转化的</a:t>
            </a:r>
            <a:r>
              <a:rPr lang="en-US" altLang="zh-CN"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TXT</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文本做数据预处理，</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数据预处理耗时仅</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10</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分钟左右（占整个预测时常的</a:t>
            </a:r>
            <a:r>
              <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10%</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），复杂度低。</a:t>
            </a:r>
            <a:endPar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 name="文本框 1"/>
          <p:cNvSpPr txBox="1"/>
          <p:nvPr>
            <p:custDataLst>
              <p:tags r:id="rId3"/>
            </p:custDataLst>
          </p:nvPr>
        </p:nvSpPr>
        <p:spPr>
          <a:xfrm>
            <a:off x="10719233" y="1983544"/>
            <a:ext cx="3618560" cy="1015663"/>
          </a:xfrm>
          <a:prstGeom prst="rect">
            <a:avLst/>
          </a:prstGeom>
          <a:noFill/>
        </p:spPr>
        <p:txBody>
          <a:bodyPr wrap="square" rtlCol="0">
            <a:spAutoFit/>
          </a:bodyPr>
          <a:p>
            <a:pPr algn="l"/>
            <a:r>
              <a:rPr lang="zh-CN" altLang="en-US" sz="6000" b="1">
                <a:latin typeface="Arial" panose="020B0604020202020204" pitchFamily="34" charset="0"/>
                <a:ea typeface="微软雅黑" panose="020B0503020204020204" pitchFamily="34" charset="-122"/>
                <a:sym typeface="Arial" panose="020B0604020202020204" pitchFamily="34" charset="0"/>
              </a:rPr>
              <a:t>技术方案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4"/>
          <p:cNvSpPr txBox="1"/>
          <p:nvPr/>
        </p:nvSpPr>
        <p:spPr>
          <a:xfrm>
            <a:off x="1339952" y="3028433"/>
            <a:ext cx="19910703" cy="710259"/>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可靠性</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8" name="文本框 7"/>
          <p:cNvSpPr txBox="1"/>
          <p:nvPr/>
        </p:nvSpPr>
        <p:spPr>
          <a:xfrm>
            <a:off x="2371725" y="8341678"/>
            <a:ext cx="19977100" cy="3794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上图为本方案模型的三次提交结果，可以看出模型在各个</a:t>
            </a:r>
            <a:r>
              <a:rPr lang="en-US" altLang="zh-CN"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Type</a:t>
            </a:r>
            <a:r>
              <a:rPr lang="zh-CN" altLang="en-US"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分数和综合分数上均没有太大波动，</a:t>
            </a:r>
            <a:r>
              <a:rPr lang="zh-CN" altLang="en-US" sz="32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分数稳定、可靠。</a:t>
            </a:r>
            <a:endParaRPr lang="zh-CN" altLang="en-US" sz="32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endParaRPr lang="en-US" altLang="zh-CN" sz="32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l" defTabSz="914400" fontAlgn="base" hangingPunct="1">
              <a:lnSpc>
                <a:spcPct val="150000"/>
              </a:lnSpc>
              <a:spcBef>
                <a:spcPct val="0"/>
              </a:spcBef>
              <a:spcAft>
                <a:spcPct val="0"/>
              </a:spcAft>
              <a:buFont typeface="Wingdings" panose="05000000000000000000" charset="0"/>
              <a:buChar char="l"/>
            </a:pPr>
            <a:r>
              <a:rPr lang="zh-CN" altLang="en-US"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鉴于大模型结果的随机性，本方案为了保证模型输出结果的可靠，一方面</a:t>
            </a:r>
            <a:r>
              <a:rPr lang="zh-CN" altLang="en-US" sz="3200" b="1" dirty="0">
                <a:latin typeface="Arial" panose="020B0604020202020204" pitchFamily="34" charset="0"/>
                <a:ea typeface="微软雅黑" panose="020B0503020204020204" pitchFamily="34" charset="-122"/>
                <a:sym typeface="Arial" panose="020B0604020202020204" pitchFamily="34" charset="0"/>
              </a:rPr>
              <a:t>降低模型温度（</a:t>
            </a:r>
            <a:r>
              <a:rPr lang="en-US" altLang="zh-CN" sz="3200" b="1" dirty="0">
                <a:latin typeface="Arial" panose="020B0604020202020204" pitchFamily="34" charset="0"/>
                <a:ea typeface="微软雅黑" panose="020B0503020204020204" pitchFamily="34" charset="-122"/>
                <a:sym typeface="Arial" panose="020B0604020202020204" pitchFamily="34" charset="0"/>
              </a:rPr>
              <a:t>Temperature</a:t>
            </a:r>
            <a:r>
              <a:rPr lang="zh-CN" altLang="en-US" sz="3200" b="1" dirty="0">
                <a:latin typeface="Arial" panose="020B0604020202020204" pitchFamily="34" charset="0"/>
                <a:ea typeface="微软雅黑" panose="020B0503020204020204" pitchFamily="34" charset="-122"/>
                <a:sym typeface="Arial" panose="020B0604020202020204" pitchFamily="34" charset="0"/>
              </a:rPr>
              <a:t>）</a:t>
            </a:r>
            <a:r>
              <a:rPr lang="zh-CN" altLang="en-US" sz="3200" b="1" dirty="0">
                <a:solidFill>
                  <a:srgbClr val="C00000"/>
                </a:solidFill>
                <a:latin typeface="Arial" panose="020B0604020202020204" pitchFamily="34" charset="0"/>
                <a:ea typeface="微软雅黑" panose="020B0503020204020204" pitchFamily="34" charset="-122"/>
                <a:sym typeface="Arial" panose="020B0604020202020204" pitchFamily="34" charset="0"/>
              </a:rPr>
              <a:t>减少随机性</a:t>
            </a:r>
            <a:r>
              <a:rPr lang="zh-CN" altLang="en-US" sz="3200" b="1" dirty="0">
                <a:latin typeface="Arial" panose="020B0604020202020204" pitchFamily="34" charset="0"/>
                <a:ea typeface="微软雅黑" panose="020B0503020204020204" pitchFamily="34" charset="-122"/>
                <a:sym typeface="Arial" panose="020B0604020202020204" pitchFamily="34" charset="0"/>
              </a:rPr>
              <a:t>，另一方面对于质量较为不可靠的生成结果，</a:t>
            </a:r>
            <a:r>
              <a:rPr lang="zh-CN" altLang="en-US" sz="3200" b="1" dirty="0">
                <a:solidFill>
                  <a:srgbClr val="C00000"/>
                </a:solidFill>
                <a:latin typeface="Arial" panose="020B0604020202020204" pitchFamily="34" charset="0"/>
                <a:ea typeface="微软雅黑" panose="020B0503020204020204" pitchFamily="34" charset="-122"/>
                <a:sym typeface="Arial" panose="020B0604020202020204" pitchFamily="34" charset="0"/>
              </a:rPr>
              <a:t>进行多次预测</a:t>
            </a:r>
            <a:r>
              <a:rPr lang="zh-CN" altLang="en-US" sz="3200" b="1" dirty="0">
                <a:latin typeface="Arial" panose="020B0604020202020204" pitchFamily="34" charset="0"/>
                <a:ea typeface="微软雅黑" panose="020B0503020204020204" pitchFamily="34" charset="-122"/>
                <a:sym typeface="Arial" panose="020B0604020202020204" pitchFamily="34" charset="0"/>
              </a:rPr>
              <a:t>，并加入了</a:t>
            </a:r>
            <a:r>
              <a:rPr lang="en-US" altLang="zh-CN" sz="3200" b="1" dirty="0">
                <a:solidFill>
                  <a:srgbClr val="C00000"/>
                </a:solidFill>
                <a:latin typeface="Arial" panose="020B0604020202020204" pitchFamily="34" charset="0"/>
                <a:ea typeface="微软雅黑" panose="020B0503020204020204" pitchFamily="34" charset="-122"/>
                <a:sym typeface="Arial" panose="020B0604020202020204" pitchFamily="34" charset="0"/>
              </a:rPr>
              <a:t>P</a:t>
            </a:r>
            <a:r>
              <a:rPr lang="en-US" altLang="zh-CN" sz="32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ost-processing</a:t>
            </a:r>
            <a:r>
              <a:rPr lang="zh-CN" altLang="en-US" sz="32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控制模型输出。</a:t>
            </a:r>
            <a:endParaRPr lang="zh-CN" altLang="en-US" sz="32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对象 2"/>
          <p:cNvGraphicFramePr>
            <a:graphicFrameLocks noChangeAspect="1"/>
          </p:cNvGraphicFramePr>
          <p:nvPr/>
        </p:nvGraphicFramePr>
        <p:xfrm>
          <a:off x="1935259" y="4659144"/>
          <a:ext cx="20769263" cy="2741612"/>
        </p:xfrm>
        <a:graphic>
          <a:graphicData uri="http://schemas.openxmlformats.org/presentationml/2006/ole">
            <mc:AlternateContent xmlns:mc="http://schemas.openxmlformats.org/markup-compatibility/2006">
              <mc:Choice xmlns:v="urn:schemas-microsoft-com:vml" Requires="v">
                <p:oleObj spid="_x0000_s2" name="Worksheet" r:id="rId1" imgW="4959985" imgH="659765" progId="Excel.Sheet.12">
                  <p:embed/>
                </p:oleObj>
              </mc:Choice>
              <mc:Fallback>
                <p:oleObj name="Worksheet" r:id="rId1" imgW="4959985" imgH="659765" progId="Excel.Sheet.12">
                  <p:embed/>
                  <p:pic>
                    <p:nvPicPr>
                      <p:cNvPr id="0" name="图片 1"/>
                      <p:cNvPicPr/>
                      <p:nvPr/>
                    </p:nvPicPr>
                    <p:blipFill>
                      <a:blip r:embed="rId2"/>
                      <a:stretch>
                        <a:fillRect/>
                      </a:stretch>
                    </p:blipFill>
                    <p:spPr>
                      <a:xfrm>
                        <a:off x="1935259" y="4659144"/>
                        <a:ext cx="20769263" cy="2741612"/>
                      </a:xfrm>
                      <a:prstGeom prst="rect">
                        <a:avLst/>
                      </a:prstGeom>
                    </p:spPr>
                  </p:pic>
                </p:oleObj>
              </mc:Fallback>
            </mc:AlternateContent>
          </a:graphicData>
        </a:graphic>
      </p:graphicFrame>
      <p:sp>
        <p:nvSpPr>
          <p:cNvPr id="4" name="文本框 3"/>
          <p:cNvSpPr txBox="1"/>
          <p:nvPr>
            <p:custDataLst>
              <p:tags r:id="rId3"/>
            </p:custDataLst>
          </p:nvPr>
        </p:nvSpPr>
        <p:spPr>
          <a:xfrm>
            <a:off x="10719233" y="1983544"/>
            <a:ext cx="3618560" cy="1015663"/>
          </a:xfrm>
          <a:prstGeom prst="rect">
            <a:avLst/>
          </a:prstGeom>
          <a:noFill/>
        </p:spPr>
        <p:txBody>
          <a:bodyPr wrap="square" rtlCol="0">
            <a:spAutoFit/>
          </a:bodyPr>
          <a:p>
            <a:pPr algn="l"/>
            <a:r>
              <a:rPr lang="zh-CN" altLang="en-US" sz="6000" b="1">
                <a:latin typeface="Arial" panose="020B0604020202020204" pitchFamily="34" charset="0"/>
                <a:ea typeface="微软雅黑" panose="020B0503020204020204" pitchFamily="34" charset="-122"/>
                <a:sym typeface="Arial" panose="020B0604020202020204" pitchFamily="34" charset="0"/>
              </a:rPr>
              <a:t>技术方案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
          <p:cNvSpPr txBox="1"/>
          <p:nvPr/>
        </p:nvSpPr>
        <p:spPr>
          <a:xfrm>
            <a:off x="1632560" y="3099318"/>
            <a:ext cx="19910703" cy="778868"/>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40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泛化性</a:t>
            </a:r>
            <a:endParaRPr lang="zh-CN" altLang="en-US" sz="40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9" name="文本框 18"/>
          <p:cNvSpPr txBox="1"/>
          <p:nvPr/>
        </p:nvSpPr>
        <p:spPr>
          <a:xfrm>
            <a:off x="1785620" y="4404360"/>
            <a:ext cx="21628100" cy="26250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just" defTabSz="914400" fontAlgn="base" hangingPunct="1">
              <a:lnSpc>
                <a:spcPct val="150000"/>
              </a:lnSpc>
              <a:spcBef>
                <a:spcPts val="600"/>
              </a:spcBef>
              <a:spcAft>
                <a:spcPts val="600"/>
              </a:spcAft>
              <a:buFont typeface="Wingdings" panose="05000000000000000000" charset="0"/>
              <a:buChar char="l"/>
            </a:pPr>
            <a:r>
              <a:rPr lang="en-US" altLang="zh-CN"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Pre-processing </a:t>
            </a:r>
            <a:r>
              <a:rPr lang="zh-CN" altLang="en-US"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阶段使用判别式</a:t>
            </a:r>
            <a:r>
              <a:rPr lang="en-US" altLang="zh-CN"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AI</a:t>
            </a:r>
            <a:r>
              <a:rPr lang="zh-CN" altLang="en-US"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对用户问题进行了精准有效的分类</a:t>
            </a:r>
            <a:r>
              <a:rPr lang="zh-CN" altLang="en-US"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a:t>
            </a:r>
            <a:endParaRPr lang="en-US" altLang="zh-CN"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fontAlgn="base" hangingPunct="1">
              <a:lnSpc>
                <a:spcPct val="150000"/>
              </a:lnSpc>
              <a:spcBef>
                <a:spcPts val="600"/>
              </a:spcBef>
              <a:spcAft>
                <a:spcPts val="600"/>
              </a:spcAft>
              <a:buFont typeface="Wingdings" panose="05000000000000000000" charset="0"/>
              <a:buChar char="l"/>
            </a:pPr>
            <a:r>
              <a:rPr lang="en-US" altLang="zh-CN"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 Processing </a:t>
            </a:r>
            <a:r>
              <a:rPr lang="zh-CN" altLang="en-US"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阶段本方案对于不同类别问题设计不同的处理策略。</a:t>
            </a:r>
            <a:endParaRPr lang="en-US" altLang="zh-CN" sz="32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fontAlgn="base" hangingPunct="1">
              <a:lnSpc>
                <a:spcPct val="150000"/>
              </a:lnSpc>
              <a:spcBef>
                <a:spcPts val="600"/>
              </a:spcBef>
              <a:spcAft>
                <a:spcPts val="600"/>
              </a:spcAft>
              <a:buFont typeface="Wingdings" panose="05000000000000000000" charset="0"/>
              <a:buChar char="l"/>
            </a:pPr>
            <a:r>
              <a:rPr lang="en-US" altLang="zh-CN"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Post-processing </a:t>
            </a:r>
            <a:r>
              <a:rPr lang="zh-CN" altLang="en-US" sz="32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阶段使用判别式规则将低质量答案筛选出来，并进行了二次处理</a:t>
            </a:r>
            <a:r>
              <a:rPr lang="zh-CN" altLang="en-US" sz="3200" b="1"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，从而进一步提升模型的泛化能力。</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1" name="对象 20"/>
          <p:cNvGraphicFramePr>
            <a:graphicFrameLocks noChangeAspect="1"/>
          </p:cNvGraphicFramePr>
          <p:nvPr/>
        </p:nvGraphicFramePr>
        <p:xfrm>
          <a:off x="6013047" y="9169914"/>
          <a:ext cx="6788553" cy="1835040"/>
        </p:xfrm>
        <a:graphic>
          <a:graphicData uri="http://schemas.openxmlformats.org/presentationml/2006/ole">
            <mc:AlternateContent xmlns:mc="http://schemas.openxmlformats.org/markup-compatibility/2006">
              <mc:Choice xmlns:v="urn:schemas-microsoft-com:vml" Requires="v">
                <p:oleObj spid="_x0000_s0" name="工作表" r:id="rId1" imgW="1674495" imgH="457200" progId="Excel.Sheet.12">
                  <p:embed/>
                </p:oleObj>
              </mc:Choice>
              <mc:Fallback>
                <p:oleObj name="工作表" r:id="rId1" imgW="1674495" imgH="457200" progId="Excel.Sheet.12">
                  <p:embed/>
                  <p:pic>
                    <p:nvPicPr>
                      <p:cNvPr id="0" name="对象 20"/>
                      <p:cNvPicPr/>
                      <p:nvPr/>
                    </p:nvPicPr>
                    <p:blipFill>
                      <a:blip r:embed="rId2"/>
                      <a:stretch>
                        <a:fillRect/>
                      </a:stretch>
                    </p:blipFill>
                    <p:spPr>
                      <a:xfrm>
                        <a:off x="6013047" y="9169914"/>
                        <a:ext cx="6788553" cy="1835040"/>
                      </a:xfrm>
                      <a:prstGeom prst="rect">
                        <a:avLst/>
                      </a:prstGeom>
                    </p:spPr>
                  </p:pic>
                </p:oleObj>
              </mc:Fallback>
            </mc:AlternateContent>
          </a:graphicData>
        </a:graphic>
      </p:graphicFrame>
      <p:sp>
        <p:nvSpPr>
          <p:cNvPr id="7" name="椭圆形标注 6"/>
          <p:cNvSpPr/>
          <p:nvPr/>
        </p:nvSpPr>
        <p:spPr>
          <a:xfrm>
            <a:off x="15657253" y="7760497"/>
            <a:ext cx="4697290" cy="2221667"/>
          </a:xfrm>
          <a:prstGeom prst="wedgeEllipseCallout">
            <a:avLst>
              <a:gd name="adj1" fmla="val -111883"/>
              <a:gd name="adj2" fmla="val 77199"/>
            </a:avLst>
          </a:prstGeom>
          <a:solidFill>
            <a:srgbClr val="92D05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b="1" dirty="0">
                <a:latin typeface="Arial" panose="020B0604020202020204" pitchFamily="34" charset="0"/>
                <a:ea typeface="微软雅黑" panose="020B0503020204020204" pitchFamily="34" charset="-122"/>
                <a:sym typeface="Arial" panose="020B0604020202020204" pitchFamily="34" charset="0"/>
              </a:rPr>
              <a:t>在分数和名次上，</a:t>
            </a:r>
            <a:r>
              <a:rPr lang="en-US" altLang="zh-CN" sz="2400" b="1" dirty="0">
                <a:latin typeface="Arial" panose="020B0604020202020204" pitchFamily="34" charset="0"/>
                <a:ea typeface="微软雅黑" panose="020B0503020204020204" pitchFamily="34" charset="-122"/>
                <a:sym typeface="Arial" panose="020B0604020202020204" pitchFamily="34" charset="0"/>
              </a:rPr>
              <a:t>C</a:t>
            </a:r>
            <a:r>
              <a:rPr lang="zh-CN" altLang="en-US" sz="2400" b="1" dirty="0">
                <a:latin typeface="Arial" panose="020B0604020202020204" pitchFamily="34" charset="0"/>
                <a:ea typeface="微软雅黑" panose="020B0503020204020204" pitchFamily="34" charset="-122"/>
                <a:sym typeface="Arial" panose="020B0604020202020204" pitchFamily="34" charset="0"/>
              </a:rPr>
              <a:t>榜相比</a:t>
            </a:r>
            <a:r>
              <a:rPr lang="en-US" altLang="zh-CN" sz="2400" b="1" dirty="0">
                <a:latin typeface="Arial" panose="020B0604020202020204" pitchFamily="34" charset="0"/>
                <a:ea typeface="微软雅黑" panose="020B0503020204020204" pitchFamily="34" charset="-122"/>
                <a:sym typeface="Arial" panose="020B0604020202020204" pitchFamily="34" charset="0"/>
              </a:rPr>
              <a:t>B</a:t>
            </a:r>
            <a:r>
              <a:rPr lang="zh-CN" altLang="en-US" sz="2400" b="1" dirty="0">
                <a:latin typeface="Arial" panose="020B0604020202020204" pitchFamily="34" charset="0"/>
                <a:ea typeface="微软雅黑" panose="020B0503020204020204" pitchFamily="34" charset="-122"/>
                <a:sym typeface="Arial" panose="020B0604020202020204" pitchFamily="34" charset="0"/>
              </a:rPr>
              <a:t>榜均有提升，表明本方案模型具有较好的泛化能力</a:t>
            </a:r>
            <a:endParaRPr kumimoji="0" lang="zh-CN" altLang="en-US" sz="24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3"/>
            </p:custDataLst>
          </p:nvPr>
        </p:nvSpPr>
        <p:spPr>
          <a:xfrm>
            <a:off x="10719233" y="1983544"/>
            <a:ext cx="3618560" cy="1015663"/>
          </a:xfrm>
          <a:prstGeom prst="rect">
            <a:avLst/>
          </a:prstGeom>
          <a:noFill/>
        </p:spPr>
        <p:txBody>
          <a:bodyPr wrap="square" rtlCol="0">
            <a:spAutoFit/>
          </a:bodyPr>
          <a:p>
            <a:pPr algn="l"/>
            <a:r>
              <a:rPr lang="zh-CN" altLang="en-US" sz="6000" b="1">
                <a:latin typeface="Arial" panose="020B0604020202020204" pitchFamily="34" charset="0"/>
                <a:ea typeface="微软雅黑" panose="020B0503020204020204" pitchFamily="34" charset="-122"/>
                <a:sym typeface="Arial" panose="020B0604020202020204" pitchFamily="34" charset="0"/>
              </a:rPr>
              <a:t>技术方案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0" y="1218"/>
            <a:ext cx="24384000" cy="13714782"/>
            <a:chOff x="0" y="609"/>
            <a:chExt cx="12192000" cy="6857391"/>
          </a:xfrm>
        </p:grpSpPr>
        <p:pic>
          <p:nvPicPr>
            <p:cNvPr id="4" name="图片 3"/>
            <p:cNvPicPr>
              <a:picLocks noChangeAspect="1"/>
            </p:cNvPicPr>
            <p:nvPr/>
          </p:nvPicPr>
          <p:blipFill>
            <a:blip r:embed="rId1" cstate="screen"/>
            <a:stretch>
              <a:fillRect/>
            </a:stretch>
          </p:blipFill>
          <p:spPr>
            <a:xfrm>
              <a:off x="0" y="609"/>
              <a:ext cx="12192000" cy="6856781"/>
            </a:xfrm>
            <a:prstGeom prst="rect">
              <a:avLst/>
            </a:prstGeom>
          </p:spPr>
        </p:pic>
        <p:sp>
          <p:nvSpPr>
            <p:cNvPr id="5" name="矩形 4"/>
            <p:cNvSpPr/>
            <p:nvPr/>
          </p:nvSpPr>
          <p:spPr>
            <a:xfrm>
              <a:off x="0" y="4781372"/>
              <a:ext cx="12192000" cy="2076628"/>
            </a:xfrm>
            <a:prstGeom prst="rect">
              <a:avLst/>
            </a:prstGeom>
            <a:gradFill flip="none" rotWithShape="1">
              <a:gsLst>
                <a:gs pos="0">
                  <a:srgbClr val="006CFA"/>
                </a:gs>
                <a:gs pos="100000">
                  <a:srgbClr val="225CE5"/>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6" name="矩形: 圆角 5"/>
            <p:cNvSpPr/>
            <p:nvPr/>
          </p:nvSpPr>
          <p:spPr>
            <a:xfrm>
              <a:off x="429854" y="3074948"/>
              <a:ext cx="11332293" cy="2298701"/>
            </a:xfrm>
            <a:prstGeom prst="roundRect">
              <a:avLst>
                <a:gd name="adj" fmla="val 2763"/>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nvGrpSpPr>
            <p:cNvPr id="7" name="组合 6"/>
            <p:cNvGrpSpPr/>
            <p:nvPr/>
          </p:nvGrpSpPr>
          <p:grpSpPr>
            <a:xfrm>
              <a:off x="2905931" y="2240476"/>
              <a:ext cx="1990352" cy="1691246"/>
              <a:chOff x="2004533" y="1759510"/>
              <a:chExt cx="1990352" cy="1691246"/>
            </a:xfrm>
          </p:grpSpPr>
          <p:sp>
            <p:nvSpPr>
              <p:cNvPr id="40" name="椭圆 39"/>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41" name="椭圆 40"/>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椭圆 41"/>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8" name="组合 7"/>
            <p:cNvGrpSpPr/>
            <p:nvPr/>
          </p:nvGrpSpPr>
          <p:grpSpPr>
            <a:xfrm>
              <a:off x="654761" y="2240476"/>
              <a:ext cx="1990352" cy="1691246"/>
              <a:chOff x="2004533" y="1759510"/>
              <a:chExt cx="1990352" cy="1691246"/>
            </a:xfrm>
          </p:grpSpPr>
          <p:sp>
            <p:nvSpPr>
              <p:cNvPr id="37" name="椭圆 36"/>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8" name="椭圆 37"/>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椭圆 38"/>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9" name="组合 8"/>
            <p:cNvGrpSpPr/>
            <p:nvPr/>
          </p:nvGrpSpPr>
          <p:grpSpPr>
            <a:xfrm>
              <a:off x="5157101" y="2240476"/>
              <a:ext cx="1990352" cy="1691246"/>
              <a:chOff x="2004533" y="1759510"/>
              <a:chExt cx="1990352" cy="1691246"/>
            </a:xfrm>
          </p:grpSpPr>
          <p:sp>
            <p:nvSpPr>
              <p:cNvPr id="34" name="椭圆 33"/>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5" name="椭圆 34"/>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椭圆 35"/>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0" name="组合 9"/>
            <p:cNvGrpSpPr/>
            <p:nvPr/>
          </p:nvGrpSpPr>
          <p:grpSpPr>
            <a:xfrm>
              <a:off x="7408271" y="2240476"/>
              <a:ext cx="1990352" cy="1691246"/>
              <a:chOff x="2004533" y="1759510"/>
              <a:chExt cx="1990352" cy="1691246"/>
            </a:xfrm>
          </p:grpSpPr>
          <p:sp>
            <p:nvSpPr>
              <p:cNvPr id="31" name="椭圆 30"/>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2" name="椭圆 31"/>
              <p:cNvSpPr/>
              <p:nvPr/>
            </p:nvSpPr>
            <p:spPr>
              <a:xfrm>
                <a:off x="2537240" y="1910806"/>
                <a:ext cx="924939" cy="924939"/>
              </a:xfrm>
              <a:prstGeom prst="ellipse">
                <a:avLst/>
              </a:prstGeom>
              <a:gradFill flip="none" rotWithShape="1">
                <a:gsLst>
                  <a:gs pos="0">
                    <a:srgbClr val="006CFA"/>
                  </a:gs>
                  <a:gs pos="100000">
                    <a:srgbClr val="225CE5"/>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椭圆 32"/>
              <p:cNvSpPr/>
              <p:nvPr/>
            </p:nvSpPr>
            <p:spPr>
              <a:xfrm>
                <a:off x="2004533" y="3138336"/>
                <a:ext cx="1990352" cy="312420"/>
              </a:xfrm>
              <a:prstGeom prst="ellipse">
                <a:avLst/>
              </a:prstGeom>
              <a:solidFill>
                <a:srgbClr val="1B67F3"/>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1" name="组合 10"/>
            <p:cNvGrpSpPr/>
            <p:nvPr/>
          </p:nvGrpSpPr>
          <p:grpSpPr>
            <a:xfrm>
              <a:off x="9659441" y="2240476"/>
              <a:ext cx="1990352" cy="1691246"/>
              <a:chOff x="2004533" y="1759510"/>
              <a:chExt cx="1990352" cy="1691246"/>
            </a:xfrm>
          </p:grpSpPr>
          <p:sp>
            <p:nvSpPr>
              <p:cNvPr id="28" name="椭圆 27"/>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29" name="椭圆 28"/>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椭圆 29"/>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sp>
          <p:nvSpPr>
            <p:cNvPr id="12" name="文本框 11"/>
            <p:cNvSpPr txBox="1"/>
            <p:nvPr/>
          </p:nvSpPr>
          <p:spPr>
            <a:xfrm>
              <a:off x="727976" y="642203"/>
              <a:ext cx="4429125" cy="553998"/>
            </a:xfrm>
            <a:prstGeom prst="rect">
              <a:avLst/>
            </a:prstGeom>
            <a:noFill/>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目录 </a:t>
              </a:r>
              <a:r>
                <a:rPr kumimoji="0" lang="en-US" altLang="zh-CN"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6600" b="0"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41781"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团队介绍</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00675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rPr>
                <a:t>赛题分析</a:t>
              </a:r>
              <a:endPar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5294147" y="4050616"/>
              <a:ext cx="1788701"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lvl="0" eaLnBrk="1">
                <a:defRPr b="1" kern="0">
                  <a:solidFill>
                    <a:srgbClr val="1A67F3"/>
                  </a:solidFill>
                  <a:uLnTx/>
                  <a:latin typeface="Alibaba PuHuiTi 2 55 Regular"/>
                </a:defRPr>
              </a:lvl1pPr>
            </a:lstStyle>
            <a:p>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7559122"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106AF7"/>
                  </a:solidFill>
                  <a:effectLst/>
                  <a:uLnTx/>
                  <a:uFillTx/>
                  <a:latin typeface="Arial" panose="020B0604020202020204" pitchFamily="34" charset="0"/>
                  <a:ea typeface="微软雅黑" panose="020B0503020204020204" pitchFamily="34" charset="-122"/>
                  <a:sym typeface="Arial" panose="020B0604020202020204" pitchFamily="34" charset="0"/>
                </a:rPr>
                <a:t>业务成效</a:t>
              </a:r>
              <a:endParaRPr kumimoji="0" lang="zh-CN" altLang="en-US" sz="5000" b="1" i="0" u="none" strike="noStrike" kern="0" cap="none" spc="0" normalizeH="0" baseline="0" noProof="0" dirty="0">
                <a:ln>
                  <a:noFill/>
                </a:ln>
                <a:solidFill>
                  <a:srgbClr val="106AF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976026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应用价值</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877851" y="4161408"/>
            <a:ext cx="7084395" cy="5879973"/>
          </a:xfrm>
          <a:prstGeom prst="rect">
            <a:avLst/>
          </a:prstGeom>
        </p:spPr>
      </p:pic>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业务成效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4"/>
          <p:cNvSpPr txBox="1"/>
          <p:nvPr/>
        </p:nvSpPr>
        <p:spPr>
          <a:xfrm>
            <a:off x="1120496" y="2708546"/>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精准情况</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 name="文本框 1"/>
          <p:cNvSpPr txBox="1"/>
          <p:nvPr/>
        </p:nvSpPr>
        <p:spPr>
          <a:xfrm>
            <a:off x="10466163" y="4684315"/>
            <a:ext cx="11652504" cy="376513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1800" dirty="0">
                <a:latin typeface="Arial" panose="020B0604020202020204" pitchFamily="34" charset="0"/>
                <a:ea typeface="微软雅黑" panose="020B0503020204020204" pitchFamily="34" charset="-122"/>
                <a:sym typeface="Arial" panose="020B0604020202020204" pitchFamily="34" charset="0"/>
              </a:rPr>
              <a:t>2019</a:t>
            </a:r>
            <a:r>
              <a:rPr lang="zh-CN" altLang="en-US" sz="1800" dirty="0">
                <a:latin typeface="Arial" panose="020B0604020202020204" pitchFamily="34" charset="0"/>
                <a:ea typeface="微软雅黑" panose="020B0503020204020204" pitchFamily="34" charset="-122"/>
                <a:sym typeface="Arial" panose="020B0604020202020204" pitchFamily="34" charset="0"/>
              </a:rPr>
              <a:t>年</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迈瑞医疗在社会责任方面表现良好。公司发布了</a:t>
            </a:r>
            <a:r>
              <a:rPr lang="en-US" altLang="zh-CN" sz="1800" dirty="0">
                <a:latin typeface="Arial" panose="020B0604020202020204" pitchFamily="34" charset="0"/>
                <a:ea typeface="微软雅黑" panose="020B0503020204020204" pitchFamily="34" charset="-122"/>
                <a:sym typeface="Arial" panose="020B0604020202020204" pitchFamily="34" charset="0"/>
              </a:rPr>
              <a:t>《2019</a:t>
            </a:r>
            <a:r>
              <a:rPr lang="zh-CN" altLang="en-US" sz="1800" dirty="0">
                <a:latin typeface="Arial" panose="020B0604020202020204" pitchFamily="34" charset="0"/>
                <a:ea typeface="微软雅黑" panose="020B0503020204020204" pitchFamily="34" charset="-122"/>
                <a:sym typeface="Arial" panose="020B0604020202020204" pitchFamily="34" charset="0"/>
              </a:rPr>
              <a:t>年度社会责任报告</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详细介绍了公司在社会责任方面的实践和成果。在环境和社会责任方面</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公司取得了一定的进展。</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r>
              <a:rPr lang="zh-CN" altLang="en-US" sz="1800" dirty="0">
                <a:latin typeface="Arial" panose="020B0604020202020204" pitchFamily="34" charset="0"/>
                <a:ea typeface="微软雅黑" panose="020B0503020204020204" pitchFamily="34" charset="-122"/>
                <a:sym typeface="Arial" panose="020B0604020202020204" pitchFamily="34" charset="0"/>
              </a:rPr>
              <a:t>在</a:t>
            </a:r>
            <a:r>
              <a:rPr lang="zh-CN" altLang="en-US" sz="2000" b="1" dirty="0">
                <a:solidFill>
                  <a:srgbClr val="C00000"/>
                </a:solidFill>
                <a:latin typeface="Arial" panose="020B0604020202020204" pitchFamily="34" charset="0"/>
                <a:ea typeface="微软雅黑" panose="020B0503020204020204" pitchFamily="34" charset="-122"/>
                <a:sym typeface="Arial" panose="020B0604020202020204" pitchFamily="34" charset="0"/>
              </a:rPr>
              <a:t>环境保护方面</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迈瑞医疗采取了多种措施来保护环境。公司对生产废水进行了合规处置</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将实验室产生的废液收集并交给有资质的危废厂商进行处理。公司还建有危险废物间</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定期将危险废物交给有资质的危废厂商进行处置。此外</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公司建立了废水在线监测设备</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确保工业废水排放浓度远低于排放限值。</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r>
              <a:rPr lang="zh-CN" altLang="en-US" sz="1800" dirty="0">
                <a:latin typeface="Arial" panose="020B0604020202020204" pitchFamily="34" charset="0"/>
                <a:ea typeface="微软雅黑" panose="020B0503020204020204" pitchFamily="34" charset="-122"/>
                <a:sym typeface="Arial" panose="020B0604020202020204" pitchFamily="34" charset="0"/>
              </a:rPr>
              <a:t>在环境保护行政许可方面</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迈瑞医疗也在不断完善。公司建设项目均已完成竣工环境保护验收</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并取得审批</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最新批复为“深南环水评许</a:t>
            </a:r>
            <a:r>
              <a:rPr lang="en-US" altLang="zh-CN" sz="1800" dirty="0">
                <a:latin typeface="Arial" panose="020B0604020202020204" pitchFamily="34" charset="0"/>
                <a:ea typeface="微软雅黑" panose="020B0503020204020204" pitchFamily="34" charset="-122"/>
                <a:sym typeface="Arial" panose="020B0604020202020204" pitchFamily="34" charset="0"/>
              </a:rPr>
              <a:t>[2016]282</a:t>
            </a:r>
            <a:r>
              <a:rPr lang="zh-CN" altLang="en-US" sz="1800" dirty="0">
                <a:latin typeface="Arial" panose="020B0604020202020204" pitchFamily="34" charset="0"/>
                <a:ea typeface="微软雅黑" panose="020B0503020204020204" pitchFamily="34" charset="-122"/>
                <a:sym typeface="Arial" panose="020B0604020202020204" pitchFamily="34" charset="0"/>
              </a:rPr>
              <a:t>号”。</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r>
              <a:rPr lang="zh-CN" altLang="en-US" sz="1800" dirty="0">
                <a:latin typeface="Arial" panose="020B0604020202020204" pitchFamily="34" charset="0"/>
                <a:ea typeface="微软雅黑" panose="020B0503020204020204" pitchFamily="34" charset="-122"/>
                <a:sym typeface="Arial" panose="020B0604020202020204" pitchFamily="34" charset="0"/>
              </a:rPr>
              <a:t>在</a:t>
            </a:r>
            <a:r>
              <a:rPr lang="zh-CN" altLang="en-US" sz="2000" b="1" dirty="0">
                <a:solidFill>
                  <a:srgbClr val="C00000"/>
                </a:solidFill>
                <a:latin typeface="Arial" panose="020B0604020202020204" pitchFamily="34" charset="0"/>
                <a:ea typeface="微软雅黑" panose="020B0503020204020204" pitchFamily="34" charset="-122"/>
                <a:sym typeface="Arial" panose="020B0604020202020204" pitchFamily="34" charset="0"/>
              </a:rPr>
              <a:t>精准扶贫方面</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C00000"/>
                </a:solidFill>
                <a:latin typeface="Arial" panose="020B0604020202020204" pitchFamily="34" charset="0"/>
                <a:ea typeface="微软雅黑" panose="020B0503020204020204" pitchFamily="34" charset="-122"/>
                <a:sym typeface="Arial" panose="020B0604020202020204" pitchFamily="34" charset="0"/>
              </a:rPr>
              <a:t>迈瑞医疗暂未开展精准扶贫工作</a:t>
            </a:r>
            <a:r>
              <a:rPr lang="en-US" altLang="zh-CN" sz="2000" b="1" dirty="0">
                <a:solidFill>
                  <a:srgbClr val="C00000"/>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C00000"/>
                </a:solidFill>
                <a:latin typeface="Arial" panose="020B0604020202020204" pitchFamily="34" charset="0"/>
                <a:ea typeface="微软雅黑" panose="020B0503020204020204" pitchFamily="34" charset="-122"/>
                <a:sym typeface="Arial" panose="020B0604020202020204" pitchFamily="34" charset="0"/>
              </a:rPr>
              <a:t>也没有后续精准扶贫计划。</a:t>
            </a:r>
            <a:endParaRPr lang="zh-CN" altLang="en-US" sz="20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algn="l"/>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a:p>
            <a:pPr algn="l"/>
            <a:r>
              <a:rPr lang="zh-CN" altLang="en-US" sz="1800" dirty="0">
                <a:latin typeface="Arial" panose="020B0604020202020204" pitchFamily="34" charset="0"/>
                <a:ea typeface="微软雅黑" panose="020B0503020204020204" pitchFamily="34" charset="-122"/>
                <a:sym typeface="Arial" panose="020B0604020202020204" pitchFamily="34" charset="0"/>
              </a:rPr>
              <a:t>综上所述</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迈瑞医疗在社会责任方面表现良好</a:t>
            </a:r>
            <a:r>
              <a:rPr lang="en-US" altLang="zh-CN" sz="1800" dirty="0">
                <a:latin typeface="Arial" panose="020B0604020202020204" pitchFamily="34" charset="0"/>
                <a:ea typeface="微软雅黑" panose="020B0503020204020204" pitchFamily="34" charset="-122"/>
                <a:sym typeface="Arial" panose="020B0604020202020204" pitchFamily="34" charset="0"/>
              </a:rPr>
              <a:t>,</a:t>
            </a:r>
            <a:r>
              <a:rPr lang="zh-CN" altLang="en-US" sz="1800" dirty="0">
                <a:latin typeface="Arial" panose="020B0604020202020204" pitchFamily="34" charset="0"/>
                <a:ea typeface="微软雅黑" panose="020B0503020204020204" pitchFamily="34" charset="-122"/>
                <a:sym typeface="Arial" panose="020B0604020202020204" pitchFamily="34" charset="0"/>
              </a:rPr>
              <a:t>为推进可持续发展做出了积极的贡献。</a:t>
            </a:r>
            <a:endParaRPr kumimoji="0" lang="zh-CN" altLang="en-US" sz="18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12825316" y="3704100"/>
            <a:ext cx="6370320"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模型生成结果</a:t>
            </a:r>
            <a:endParaRPr kumimoji="0" lang="zh-CN" altLang="en-US" sz="24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3059523" y="3689484"/>
            <a:ext cx="6370320"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年报对应片段</a:t>
            </a:r>
            <a:endParaRPr kumimoji="0" lang="zh-CN" altLang="en-US" sz="24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箭头连接符 6"/>
          <p:cNvCxnSpPr/>
          <p:nvPr/>
        </p:nvCxnSpPr>
        <p:spPr>
          <a:xfrm flipV="1">
            <a:off x="3885531" y="5868547"/>
            <a:ext cx="6580632" cy="807754"/>
          </a:xfrm>
          <a:prstGeom prst="straightConnector1">
            <a:avLst/>
          </a:prstGeom>
          <a:noFill/>
          <a:ln w="25400" cap="flat">
            <a:solidFill>
              <a:schemeClr val="accent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cxnSp>
        <p:nvCxnSpPr>
          <p:cNvPr id="14" name="直接箭头连接符 13"/>
          <p:cNvCxnSpPr/>
          <p:nvPr/>
        </p:nvCxnSpPr>
        <p:spPr>
          <a:xfrm>
            <a:off x="6351363" y="5990466"/>
            <a:ext cx="3901440" cy="1737360"/>
          </a:xfrm>
          <a:prstGeom prst="straightConnector1">
            <a:avLst/>
          </a:prstGeom>
          <a:noFill/>
          <a:ln w="25400" cap="flat">
            <a:solidFill>
              <a:schemeClr val="accent1"/>
            </a:solidFill>
            <a:prstDash val="solid"/>
            <a:round/>
            <a:tailEnd type="triangle"/>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cxnSp>
      <p:sp>
        <p:nvSpPr>
          <p:cNvPr id="9" name="文本框 8"/>
          <p:cNvSpPr txBox="1"/>
          <p:nvPr/>
        </p:nvSpPr>
        <p:spPr>
          <a:xfrm>
            <a:off x="2141034" y="10299482"/>
            <a:ext cx="20920134" cy="20415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pP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针对开放域问题中涉及的多类型细节信息，本方案模型可以综合全面且精准地予以回答。</a:t>
            </a:r>
            <a:endParaRPr lang="en-US" altLang="zh-CN"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a:p>
            <a:pPr marL="0" marR="0" indent="0" algn="l" defTabSz="825500" rtl="0" fontAlgn="auto" latinLnBrk="0" hangingPunct="0">
              <a:lnSpc>
                <a:spcPct val="150000"/>
              </a:lnSpc>
              <a:spcBef>
                <a:spcPts val="0"/>
              </a:spcBef>
              <a:spcAft>
                <a:spcPts val="0"/>
              </a:spcAft>
              <a:buClrTx/>
              <a:buSzTx/>
              <a:buFontTx/>
              <a:buNone/>
            </a:pPr>
            <a:r>
              <a:rPr lang="zh-CN" altLang="en-US" sz="2800" b="1" dirty="0">
                <a:latin typeface="Arial" panose="020B0604020202020204" pitchFamily="34" charset="0"/>
                <a:ea typeface="微软雅黑" panose="020B0503020204020204" pitchFamily="34" charset="-122"/>
                <a:sym typeface="Arial" panose="020B0604020202020204" pitchFamily="34" charset="0"/>
              </a:rPr>
              <a:t>例如：某公司社会责任情况涉及“</a:t>
            </a:r>
            <a:r>
              <a:rPr lang="zh-CN" altLang="en-US" sz="2800" b="1" dirty="0">
                <a:solidFill>
                  <a:schemeClr val="tx1"/>
                </a:solidFill>
                <a:latin typeface="Arial" panose="020B0604020202020204" pitchFamily="34" charset="0"/>
                <a:ea typeface="微软雅黑" panose="020B0503020204020204" pitchFamily="34" charset="-122"/>
                <a:sym typeface="Arial" panose="020B0604020202020204" pitchFamily="34" charset="0"/>
              </a:rPr>
              <a:t>环境保护”和“精准扶贫”两方面内容</a:t>
            </a:r>
            <a:r>
              <a:rPr lang="zh-CN" altLang="en-US" sz="2800" b="1" dirty="0">
                <a:latin typeface="Arial" panose="020B0604020202020204" pitchFamily="34" charset="0"/>
                <a:ea typeface="微软雅黑" panose="020B0503020204020204" pitchFamily="34" charset="-122"/>
                <a:sym typeface="Arial" panose="020B0604020202020204" pitchFamily="34" charset="0"/>
              </a:rPr>
              <a:t>，本方案模型可以全面综合提取两个方面的信息，并予以回答，精准性很高。</a:t>
            </a:r>
            <a:endPar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业务成效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4"/>
          <p:cNvSpPr txBox="1"/>
          <p:nvPr/>
        </p:nvSpPr>
        <p:spPr>
          <a:xfrm>
            <a:off x="1125422" y="2838835"/>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理解能力</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 name="文本框 1"/>
          <p:cNvSpPr txBox="1"/>
          <p:nvPr/>
        </p:nvSpPr>
        <p:spPr>
          <a:xfrm>
            <a:off x="1516566" y="9601566"/>
            <a:ext cx="21919505" cy="13952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前期测试发现</a:t>
            </a:r>
            <a:r>
              <a:rPr kumimoji="0" lang="en-US" altLang="zh-CN"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6b</a:t>
            </a: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模型对于表格的提取易出现混乱，</a:t>
            </a:r>
            <a:r>
              <a:rPr lang="zh-CN" altLang="en-US" sz="2800" b="1" dirty="0">
                <a:latin typeface="Arial" panose="020B0604020202020204" pitchFamily="34" charset="0"/>
                <a:ea typeface="微软雅黑" panose="020B0503020204020204" pitchFamily="34" charset="-122"/>
                <a:sym typeface="Arial" panose="020B0604020202020204" pitchFamily="34" charset="0"/>
              </a:rPr>
              <a:t>对于表格的理解能力较差。</a:t>
            </a:r>
            <a:r>
              <a:rPr kumimoji="0" lang="zh-CN" altLang="en-US" sz="28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rPr>
              <a:t>本方案将表格数据转化为大模型更容易理解的文本描述，保证统计数据抽取的正确性。</a:t>
            </a:r>
            <a:endParaRPr kumimoji="0" lang="zh-CN" altLang="en-US" sz="2800" b="1" i="0" u="none" strike="noStrike" cap="none" spc="0" normalizeH="0" baseline="0" dirty="0">
              <a:ln>
                <a:noFill/>
              </a:ln>
              <a:solidFill>
                <a:srgbClr val="C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p:cNvPicPr>
            <a:picLocks noChangeAspect="1"/>
          </p:cNvPicPr>
          <p:nvPr/>
        </p:nvPicPr>
        <p:blipFill>
          <a:blip r:embed="rId1"/>
          <a:stretch>
            <a:fillRect/>
          </a:stretch>
        </p:blipFill>
        <p:spPr>
          <a:xfrm>
            <a:off x="13383418" y="4626270"/>
            <a:ext cx="4622765" cy="4199115"/>
          </a:xfrm>
          <a:prstGeom prst="rect">
            <a:avLst/>
          </a:prstGeom>
        </p:spPr>
      </p:pic>
      <p:sp>
        <p:nvSpPr>
          <p:cNvPr id="13" name="矩形标注 12"/>
          <p:cNvSpPr/>
          <p:nvPr/>
        </p:nvSpPr>
        <p:spPr>
          <a:xfrm>
            <a:off x="18414845" y="5474175"/>
            <a:ext cx="4216555" cy="1579920"/>
          </a:xfrm>
          <a:prstGeom prst="wedgeRectCallout">
            <a:avLst>
              <a:gd name="adj1" fmla="val -84441"/>
              <a:gd name="adj2" fmla="val 111241"/>
            </a:avLst>
          </a:prstGeom>
          <a:solidFill>
            <a:srgbClr val="0070C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将表格数据转化为文本数据：</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2019</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年利息收入</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4622929.20</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元，</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2018</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年其他流动资产为</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3766056.63</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元。</a:t>
            </a:r>
            <a:endPar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2727960" y="3873773"/>
            <a:ext cx="2987040"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合并资产负债表</a:t>
            </a:r>
            <a:endPar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13959840" y="3808767"/>
            <a:ext cx="2987040"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合并利润表</a:t>
            </a:r>
            <a:endPar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p:cNvPicPr>
            <a:picLocks noChangeAspect="1"/>
          </p:cNvPicPr>
          <p:nvPr/>
        </p:nvPicPr>
        <p:blipFill>
          <a:blip r:embed="rId2"/>
          <a:stretch>
            <a:fillRect/>
          </a:stretch>
        </p:blipFill>
        <p:spPr>
          <a:xfrm>
            <a:off x="2107882" y="4716995"/>
            <a:ext cx="4915395" cy="4108390"/>
          </a:xfrm>
          <a:prstGeom prst="rect">
            <a:avLst/>
          </a:prstGeom>
        </p:spPr>
      </p:pic>
      <p:sp>
        <p:nvSpPr>
          <p:cNvPr id="9" name="矩形标注 8"/>
          <p:cNvSpPr/>
          <p:nvPr/>
        </p:nvSpPr>
        <p:spPr>
          <a:xfrm>
            <a:off x="7944965" y="5237423"/>
            <a:ext cx="4216555" cy="1579920"/>
          </a:xfrm>
          <a:prstGeom prst="wedgeRectCallout">
            <a:avLst>
              <a:gd name="adj1" fmla="val -72646"/>
              <a:gd name="adj2" fmla="val 137753"/>
            </a:avLst>
          </a:prstGeom>
          <a:solidFill>
            <a:srgbClr val="0070C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将表格数据转化为文本数据：</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2019</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年固定资</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1272996256.10</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元，</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2018</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年其他流动资产为</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1382129786.23</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元。</a:t>
            </a:r>
            <a:endParaRPr kumimoji="0" lang="zh-CN" altLang="en-US" sz="2400" i="0" u="none" strike="noStrike" cap="none" spc="0" normalizeH="0" baseline="0" dirty="0">
              <a:ln>
                <a:noFill/>
              </a:ln>
              <a:solidFill>
                <a:schemeClr val="bg1"/>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业务成效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4"/>
          <p:cNvSpPr txBox="1"/>
          <p:nvPr/>
        </p:nvSpPr>
        <p:spPr>
          <a:xfrm>
            <a:off x="1308301" y="2791421"/>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流程情况</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7" name="文本框 16"/>
          <p:cNvSpPr txBox="1"/>
          <p:nvPr/>
        </p:nvSpPr>
        <p:spPr>
          <a:xfrm>
            <a:off x="17005300" y="5248910"/>
            <a:ext cx="5798820" cy="5549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just" defTabSz="914400" eaLnBrk="1" fontAlgn="base" hangingPunct="1">
              <a:lnSpc>
                <a:spcPct val="200000"/>
              </a:lnSpc>
              <a:spcBef>
                <a:spcPts val="1800"/>
              </a:spcBef>
              <a:spcAft>
                <a:spcPct val="0"/>
              </a:spcAft>
              <a:buFont typeface="Wingdings" panose="05000000000000000000" charset="0"/>
              <a:buChar char="l"/>
            </a:pPr>
            <a:r>
              <a:rPr lang="zh-CN" altLang="en-US" sz="27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设计了从</a:t>
            </a:r>
            <a:r>
              <a:rPr lang="en-US" altLang="zh-CN" sz="27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Pre-processing</a:t>
            </a:r>
            <a:r>
              <a:rPr lang="zh-CN" altLang="en-US" sz="27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到</a:t>
            </a:r>
            <a:r>
              <a:rPr lang="en-US" altLang="zh-CN" sz="27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Post-processing</a:t>
            </a:r>
            <a:r>
              <a:rPr lang="zh-CN" altLang="en-US" sz="27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多模块处理工作流</a:t>
            </a:r>
            <a:r>
              <a:rPr lang="zh-CN" altLang="en-US"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a:t>
            </a:r>
            <a:endParaRPr lang="en-US" altLang="zh-CN"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eaLnBrk="1" fontAlgn="base" hangingPunct="1">
              <a:lnSpc>
                <a:spcPct val="200000"/>
              </a:lnSpc>
              <a:spcBef>
                <a:spcPts val="1800"/>
              </a:spcBef>
              <a:spcAft>
                <a:spcPct val="0"/>
              </a:spcAft>
              <a:buFont typeface="Wingdings" panose="05000000000000000000" charset="0"/>
              <a:buChar char="l"/>
            </a:pPr>
            <a:r>
              <a:rPr lang="zh-CN" altLang="en-US"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从输入端到输出端设计不同的判别式</a:t>
            </a:r>
            <a:r>
              <a:rPr lang="en-US" altLang="zh-CN"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AI</a:t>
            </a:r>
            <a:r>
              <a:rPr lang="zh-CN" altLang="en-US"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模型把控生成结果的质量。</a:t>
            </a:r>
            <a:endParaRPr lang="en-US" altLang="zh-CN"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just" defTabSz="914400" eaLnBrk="1" fontAlgn="base" hangingPunct="1">
              <a:lnSpc>
                <a:spcPct val="200000"/>
              </a:lnSpc>
              <a:spcBef>
                <a:spcPts val="1800"/>
              </a:spcBef>
              <a:spcAft>
                <a:spcPct val="0"/>
              </a:spcAft>
              <a:buFont typeface="Wingdings" panose="05000000000000000000" charset="0"/>
              <a:buChar char="l"/>
            </a:pPr>
            <a:r>
              <a:rPr lang="zh-CN" altLang="en-US"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多模块设计保证了算法的灵活性，每个模块可以单独维护。</a:t>
            </a:r>
            <a:endParaRPr lang="en-US" altLang="zh-CN" sz="27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11" name="图片 10"/>
          <p:cNvPicPr>
            <a:picLocks noChangeAspect="1"/>
          </p:cNvPicPr>
          <p:nvPr/>
        </p:nvPicPr>
        <p:blipFill>
          <a:blip r:embed="rId1"/>
          <a:stretch>
            <a:fillRect/>
          </a:stretch>
        </p:blipFill>
        <p:spPr>
          <a:xfrm>
            <a:off x="1762453" y="3627211"/>
            <a:ext cx="13788869" cy="9726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6810" y="6525260"/>
            <a:ext cx="12831445" cy="4590415"/>
            <a:chOff x="3065664" y="5618801"/>
            <a:chExt cx="15139035" cy="4590230"/>
          </a:xfrm>
        </p:grpSpPr>
        <p:pic>
          <p:nvPicPr>
            <p:cNvPr id="4" name="图片 3"/>
            <p:cNvPicPr>
              <a:picLocks noChangeAspect="1"/>
            </p:cNvPicPr>
            <p:nvPr/>
          </p:nvPicPr>
          <p:blipFill>
            <a:blip r:embed="rId1"/>
            <a:stretch>
              <a:fillRect/>
            </a:stretch>
          </p:blipFill>
          <p:spPr>
            <a:xfrm>
              <a:off x="11464809" y="5809906"/>
              <a:ext cx="6739890" cy="4399125"/>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664" y="5618801"/>
              <a:ext cx="8399145" cy="4590230"/>
            </a:xfrm>
            <a:prstGeom prst="rect">
              <a:avLst/>
            </a:prstGeom>
          </p:spPr>
        </p:pic>
      </p:grpSp>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dirty="0">
                <a:latin typeface="Arial" panose="020B0604020202020204" pitchFamily="34" charset="0"/>
                <a:ea typeface="微软雅黑" panose="020B0503020204020204" pitchFamily="34" charset="-122"/>
                <a:sym typeface="Arial" panose="020B0604020202020204" pitchFamily="34" charset="0"/>
              </a:rPr>
              <a:t>业务成效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4"/>
          <p:cNvSpPr txBox="1"/>
          <p:nvPr/>
        </p:nvSpPr>
        <p:spPr>
          <a:xfrm>
            <a:off x="1125422" y="2838835"/>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专业度</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 name="文本框 17"/>
          <p:cNvSpPr txBox="1"/>
          <p:nvPr/>
        </p:nvSpPr>
        <p:spPr>
          <a:xfrm>
            <a:off x="1146810" y="3632200"/>
            <a:ext cx="12831445" cy="97834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noAutofit/>
          </a:bodyPr>
          <a:lstStyle/>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团队</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熟悉银行业务场景</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，长期深耕大模型在金融科技领域的应用探索，并在</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投研投顾、金融制度</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问答等领域均形成了一系列成果。</a:t>
            </a:r>
            <a:endParaRPr lang="zh-CN" altLang="en-US" sz="26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团队多次斩获国际相关领域奖项。例如：在国际会议（</a:t>
            </a:r>
            <a:r>
              <a:rPr lang="en-US" altLang="zh-CN"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NAACL 2022</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Workshop SUKI Task </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研讨会发布的</a:t>
            </a:r>
            <a:r>
              <a:rPr lang="en-US" altLang="zh-CN" sz="2600" b="1" kern="1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FinQA</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（金融表格数据</a:t>
            </a:r>
            <a:r>
              <a:rPr lang="en-US" altLang="zh-CN"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QA</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问答竞赛）</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获得</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全球三等奖</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gn="just" defTabSz="914400" fontAlgn="base" hangingPunct="1">
              <a:lnSpc>
                <a:spcPct val="150000"/>
              </a:lnSpc>
              <a:spcBef>
                <a:spcPct val="0"/>
              </a:spcBef>
              <a:spcAft>
                <a:spcPct val="0"/>
              </a:spcAft>
            </a:pPr>
            <a:endPar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团队具备扎实的</a:t>
            </a:r>
            <a:r>
              <a:rPr lang="en-US" altLang="zh-CN"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Prompt</a:t>
            </a:r>
            <a:r>
              <a:rPr lang="zh-CN" altLang="en-US" sz="2600" b="1"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工程经验</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，同时对</a:t>
            </a:r>
            <a:r>
              <a:rPr lang="en-US" altLang="zh-CN"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6b</a:t>
            </a:r>
            <a:r>
              <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模型生成的异常结果已开展一系列探索。</a:t>
            </a:r>
            <a:endParaRPr lang="zh-CN" altLang="en-US" sz="2600" b="1"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indent="-285750" algn="just" defTabSz="914400" fontAlgn="base" hangingPunct="1">
              <a:lnSpc>
                <a:spcPct val="150000"/>
              </a:lnSpc>
              <a:spcBef>
                <a:spcPct val="0"/>
              </a:spcBef>
              <a:spcAft>
                <a:spcPct val="0"/>
              </a:spcAft>
              <a:buFont typeface="Wingdings" panose="05000000000000000000" charset="0"/>
              <a:buChar char="l"/>
            </a:pPr>
            <a:r>
              <a:rPr lang="zh-CN" altLang="en-US" sz="26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例如</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广</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能</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股份有限公司</a:t>
            </a:r>
            <a:r>
              <a:rPr lang="en-US" altLang="zh-CN" sz="2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26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，银行相关工作注重对</a:t>
            </a:r>
            <a:r>
              <a:rPr lang="zh-CN" altLang="en-US" sz="2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隐私与敏感信息的保护（数据安全）。</a:t>
            </a:r>
            <a:endParaRPr lang="zh-CN" altLang="en-US" sz="2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27" name="图片 26"/>
          <p:cNvPicPr>
            <a:picLocks noChangeAspect="1"/>
          </p:cNvPicPr>
          <p:nvPr>
            <p:custDataLst>
              <p:tags r:id="rId3"/>
            </p:custDataLst>
          </p:nvPr>
        </p:nvPicPr>
        <p:blipFill>
          <a:blip r:embed="rId4"/>
          <a:stretch>
            <a:fillRect/>
          </a:stretch>
        </p:blipFill>
        <p:spPr>
          <a:xfrm>
            <a:off x="14645640" y="1684655"/>
            <a:ext cx="13921740" cy="796798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5694025" y="9944100"/>
            <a:ext cx="6500495" cy="3211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业务成效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4"/>
          <p:cNvSpPr txBox="1"/>
          <p:nvPr/>
        </p:nvSpPr>
        <p:spPr>
          <a:xfrm>
            <a:off x="1859170" y="2645895"/>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可解释性</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0" name="文本框 19"/>
          <p:cNvSpPr txBox="1"/>
          <p:nvPr/>
        </p:nvSpPr>
        <p:spPr>
          <a:xfrm>
            <a:off x="2161540" y="10885805"/>
            <a:ext cx="2037715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l" defTabSz="914400" fontAlgn="base" hangingPunct="1">
              <a:lnSpc>
                <a:spcPct val="150000"/>
              </a:lnSpc>
              <a:spcBef>
                <a:spcPct val="0"/>
              </a:spcBef>
              <a:spcAft>
                <a:spcPct val="0"/>
              </a:spcAft>
              <a:buFont typeface="Wingdings" panose="05000000000000000000" charset="0"/>
              <a:buChar char="l"/>
            </a:pPr>
            <a:r>
              <a:rPr lang="zh-CN" altLang="en-US" sz="2800" b="1"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用户可以</a:t>
            </a:r>
            <a:r>
              <a:rPr lang="zh-CN" altLang="en-US" sz="2800" b="1" kern="1200" dirty="0">
                <a:solidFill>
                  <a:srgbClr val="C00000"/>
                </a:solidFill>
                <a:latin typeface="Arial" panose="020B0604020202020204" pitchFamily="34" charset="0"/>
                <a:ea typeface="微软雅黑" panose="020B0503020204020204" pitchFamily="34" charset="-122"/>
                <a:sym typeface="Arial" panose="020B0604020202020204" pitchFamily="34" charset="0"/>
              </a:rPr>
              <a:t>通过调整输入样式来引导模型的行为</a:t>
            </a:r>
            <a:r>
              <a:rPr lang="zh-CN" altLang="en-US" sz="2800" b="1"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，从而</a:t>
            </a:r>
            <a:r>
              <a:rPr lang="zh-CN" altLang="en-US" sz="2800" b="1" kern="1200" dirty="0">
                <a:solidFill>
                  <a:srgbClr val="C00000"/>
                </a:solidFill>
                <a:latin typeface="Arial" panose="020B0604020202020204" pitchFamily="34" charset="0"/>
                <a:ea typeface="微软雅黑" panose="020B0503020204020204" pitchFamily="34" charset="-122"/>
                <a:sym typeface="Arial" panose="020B0604020202020204" pitchFamily="34" charset="0"/>
              </a:rPr>
              <a:t>提供一定程度的可解释性。</a:t>
            </a:r>
            <a:endParaRPr lang="en-US" altLang="zh-CN"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p>
            <a:pPr marL="285750" indent="-285750" algn="l" defTabSz="914400" fontAlgn="base" hangingPunct="1">
              <a:lnSpc>
                <a:spcPct val="150000"/>
              </a:lnSpc>
              <a:spcBef>
                <a:spcPct val="0"/>
              </a:spcBef>
              <a:spcAft>
                <a:spcPct val="0"/>
              </a:spcAft>
              <a:buFont typeface="Wingdings" panose="05000000000000000000" charset="0"/>
              <a:buChar char="l"/>
            </a:pP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对于</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不同种类的问题设计了不同的回答示例</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，使得大模型在面对不同问题时能够有不同的回答风格，</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保证了模型每次输出格式与所给示例的协调一致性。</a:t>
            </a:r>
            <a:endParaRPr lang="en-US" altLang="zh-CN"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930540" y="3843250"/>
            <a:ext cx="7096588" cy="5035949"/>
          </a:xfrm>
          <a:prstGeom prst="rect">
            <a:avLst/>
          </a:prstGeom>
        </p:spPr>
      </p:pic>
      <p:sp>
        <p:nvSpPr>
          <p:cNvPr id="3" name="文本框 2"/>
          <p:cNvSpPr txBox="1"/>
          <p:nvPr/>
        </p:nvSpPr>
        <p:spPr>
          <a:xfrm>
            <a:off x="3139440" y="10228718"/>
            <a:ext cx="4389120" cy="41036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000" b="1">
                <a:latin typeface="Arial" panose="020B0604020202020204" pitchFamily="34" charset="0"/>
                <a:ea typeface="微软雅黑" panose="020B0503020204020204" pitchFamily="34" charset="-122"/>
                <a:sym typeface="Arial" panose="020B0604020202020204" pitchFamily="34" charset="0"/>
              </a:rPr>
              <a:t>基于公司员工信息的示例</a:t>
            </a:r>
            <a:endParaRPr kumimoji="0" lang="zh-CN" altLang="en-US" sz="20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2"/>
          <a:stretch>
            <a:fillRect/>
          </a:stretch>
        </p:blipFill>
        <p:spPr>
          <a:xfrm>
            <a:off x="12828426" y="3609834"/>
            <a:ext cx="6666502" cy="6341886"/>
          </a:xfrm>
          <a:prstGeom prst="rect">
            <a:avLst/>
          </a:prstGeom>
        </p:spPr>
      </p:pic>
      <p:sp>
        <p:nvSpPr>
          <p:cNvPr id="11" name="文本框 10"/>
          <p:cNvSpPr txBox="1"/>
          <p:nvPr/>
        </p:nvSpPr>
        <p:spPr>
          <a:xfrm>
            <a:off x="13091160" y="10228718"/>
            <a:ext cx="5090160" cy="41036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000" b="1">
                <a:latin typeface="Arial" panose="020B0604020202020204" pitchFamily="34" charset="0"/>
                <a:ea typeface="微软雅黑" panose="020B0503020204020204" pitchFamily="34" charset="-122"/>
                <a:sym typeface="Arial" panose="020B0604020202020204" pitchFamily="34" charset="0"/>
              </a:rPr>
              <a:t>基于公司法定代表人变更情况的示例</a:t>
            </a:r>
            <a:endParaRPr kumimoji="0" lang="zh-CN" altLang="en-US" sz="20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2778140" y="4715284"/>
            <a:ext cx="7248988" cy="1640911"/>
          </a:xfrm>
          <a:prstGeom prst="rect">
            <a:avLst/>
          </a:prstGeom>
          <a:noFill/>
          <a:ln w="25400" cap="flat">
            <a:solidFill>
              <a:srgbClr val="FF0000"/>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12828426" y="4394262"/>
            <a:ext cx="7096588" cy="4058361"/>
          </a:xfrm>
          <a:prstGeom prst="rect">
            <a:avLst/>
          </a:prstGeom>
          <a:noFill/>
          <a:ln w="25400" cap="flat">
            <a:solidFill>
              <a:srgbClr val="FF0000"/>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p:cNvSpPr/>
          <p:nvPr/>
        </p:nvSpPr>
        <p:spPr>
          <a:xfrm>
            <a:off x="2778140" y="3636855"/>
            <a:ext cx="7248988" cy="872034"/>
          </a:xfrm>
          <a:prstGeom prst="rect">
            <a:avLst/>
          </a:prstGeom>
          <a:noFill/>
          <a:ln w="25400" cap="flat">
            <a:solidFill>
              <a:schemeClr val="accent1">
                <a:lumMod val="60000"/>
                <a:lumOff val="40000"/>
              </a:schemeClr>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12828425" y="3422826"/>
            <a:ext cx="7096587" cy="725421"/>
          </a:xfrm>
          <a:prstGeom prst="rect">
            <a:avLst/>
          </a:prstGeom>
          <a:noFill/>
          <a:ln w="25400" cap="flat">
            <a:solidFill>
              <a:schemeClr val="accent1">
                <a:lumMod val="60000"/>
                <a:lumOff val="40000"/>
              </a:schemeClr>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1" cstate="screen"/>
          <a:stretch>
            <a:fillRect/>
          </a:stretch>
        </p:blipFill>
        <p:spPr>
          <a:xfrm>
            <a:off x="0" y="1218"/>
            <a:ext cx="24384000" cy="13713562"/>
          </a:xfrm>
          <a:prstGeom prst="rect">
            <a:avLst/>
          </a:prstGeom>
        </p:spPr>
      </p:pic>
      <p:sp>
        <p:nvSpPr>
          <p:cNvPr id="5" name="矩形 4"/>
          <p:cNvSpPr/>
          <p:nvPr/>
        </p:nvSpPr>
        <p:spPr>
          <a:xfrm>
            <a:off x="0" y="9562744"/>
            <a:ext cx="24384000" cy="4153256"/>
          </a:xfrm>
          <a:prstGeom prst="rect">
            <a:avLst/>
          </a:prstGeom>
          <a:gradFill flip="none" rotWithShape="1">
            <a:gsLst>
              <a:gs pos="0">
                <a:srgbClr val="006CFA"/>
              </a:gs>
              <a:gs pos="100000">
                <a:srgbClr val="225CE5"/>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6" name="矩形: 圆角 5"/>
          <p:cNvSpPr/>
          <p:nvPr/>
        </p:nvSpPr>
        <p:spPr>
          <a:xfrm>
            <a:off x="859708" y="6149896"/>
            <a:ext cx="22664586" cy="4597402"/>
          </a:xfrm>
          <a:prstGeom prst="roundRect">
            <a:avLst>
              <a:gd name="adj" fmla="val 2763"/>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nvGrpSpPr>
          <p:cNvPr id="7" name="组合 6"/>
          <p:cNvGrpSpPr/>
          <p:nvPr/>
        </p:nvGrpSpPr>
        <p:grpSpPr>
          <a:xfrm>
            <a:off x="5811862" y="4480952"/>
            <a:ext cx="3980704" cy="3382492"/>
            <a:chOff x="2004533" y="1759510"/>
            <a:chExt cx="1990352" cy="1691246"/>
          </a:xfrm>
        </p:grpSpPr>
        <p:sp>
          <p:nvSpPr>
            <p:cNvPr id="40" name="椭圆 39"/>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41" name="椭圆 40"/>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椭圆 41"/>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8" name="组合 7"/>
          <p:cNvGrpSpPr/>
          <p:nvPr/>
        </p:nvGrpSpPr>
        <p:grpSpPr>
          <a:xfrm>
            <a:off x="1309522" y="4480952"/>
            <a:ext cx="3980704" cy="3382492"/>
            <a:chOff x="2004533" y="1759510"/>
            <a:chExt cx="1990352" cy="1691246"/>
          </a:xfrm>
        </p:grpSpPr>
        <p:sp>
          <p:nvSpPr>
            <p:cNvPr id="37" name="椭圆 36"/>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8" name="椭圆 37"/>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椭圆 38"/>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9" name="组合 8"/>
          <p:cNvGrpSpPr/>
          <p:nvPr/>
        </p:nvGrpSpPr>
        <p:grpSpPr>
          <a:xfrm>
            <a:off x="10314202" y="4480952"/>
            <a:ext cx="3980704" cy="3382492"/>
            <a:chOff x="2004533" y="1759510"/>
            <a:chExt cx="1990352" cy="1691246"/>
          </a:xfrm>
        </p:grpSpPr>
        <p:sp>
          <p:nvSpPr>
            <p:cNvPr id="34" name="椭圆 33"/>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5" name="椭圆 34"/>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椭圆 35"/>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sp>
        <p:nvSpPr>
          <p:cNvPr id="31" name="椭圆 30"/>
          <p:cNvSpPr/>
          <p:nvPr/>
        </p:nvSpPr>
        <p:spPr>
          <a:xfrm>
            <a:off x="15655330" y="4480952"/>
            <a:ext cx="2455060" cy="245506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2" name="椭圆 31"/>
          <p:cNvSpPr/>
          <p:nvPr/>
        </p:nvSpPr>
        <p:spPr>
          <a:xfrm>
            <a:off x="15881956" y="4783544"/>
            <a:ext cx="1849878" cy="1849878"/>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椭圆 32"/>
          <p:cNvSpPr/>
          <p:nvPr/>
        </p:nvSpPr>
        <p:spPr>
          <a:xfrm>
            <a:off x="14816542" y="7238604"/>
            <a:ext cx="3980704" cy="62484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nvGrpSpPr>
          <p:cNvPr id="11" name="组合 10"/>
          <p:cNvGrpSpPr/>
          <p:nvPr/>
        </p:nvGrpSpPr>
        <p:grpSpPr>
          <a:xfrm>
            <a:off x="19318882" y="4480952"/>
            <a:ext cx="3980704" cy="3382492"/>
            <a:chOff x="2004533" y="1759510"/>
            <a:chExt cx="1990352" cy="1691246"/>
          </a:xfrm>
        </p:grpSpPr>
        <p:sp>
          <p:nvSpPr>
            <p:cNvPr id="28" name="椭圆 27"/>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29" name="椭圆 28"/>
            <p:cNvSpPr/>
            <p:nvPr/>
          </p:nvSpPr>
          <p:spPr>
            <a:xfrm>
              <a:off x="2537240" y="1910806"/>
              <a:ext cx="924939" cy="924939"/>
            </a:xfrm>
            <a:prstGeom prst="ellipse">
              <a:avLst/>
            </a:prstGeom>
            <a:solidFill>
              <a:srgbClr val="1A67F3"/>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椭圆 29"/>
            <p:cNvSpPr/>
            <p:nvPr/>
          </p:nvSpPr>
          <p:spPr>
            <a:xfrm>
              <a:off x="2004533" y="3138336"/>
              <a:ext cx="1990352" cy="312420"/>
            </a:xfrm>
            <a:prstGeom prst="ellipse">
              <a:avLst/>
            </a:prstGeom>
            <a:solidFill>
              <a:srgbClr val="1A67F3"/>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sp>
        <p:nvSpPr>
          <p:cNvPr id="12" name="文本框 11"/>
          <p:cNvSpPr txBox="1"/>
          <p:nvPr/>
        </p:nvSpPr>
        <p:spPr>
          <a:xfrm>
            <a:off x="1455952" y="1284406"/>
            <a:ext cx="8858250" cy="1107996"/>
          </a:xfrm>
          <a:prstGeom prst="rect">
            <a:avLst/>
          </a:prstGeom>
          <a:noFill/>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目录 </a:t>
            </a:r>
            <a:r>
              <a:rPr kumimoji="0" lang="en-US" altLang="zh-CN"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6600" b="0"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1483562" y="8101232"/>
            <a:ext cx="3577402" cy="861774"/>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团队介绍</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6013512" y="8101232"/>
            <a:ext cx="3577402" cy="861774"/>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rPr>
              <a:t>赛题分析</a:t>
            </a:r>
            <a:endPar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10588294" y="8101232"/>
            <a:ext cx="3577402" cy="861774"/>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lvl="0" eaLnBrk="1">
              <a:defRPr b="1" kern="0">
                <a:solidFill>
                  <a:srgbClr val="1A67F3"/>
                </a:solidFill>
                <a:uLnTx/>
                <a:latin typeface="Alibaba PuHuiTi 2 55 Regular"/>
              </a:defRPr>
            </a:lvl1pPr>
          </a:lstStyle>
          <a:p>
            <a:r>
              <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15118244" y="8101232"/>
            <a:ext cx="3577402" cy="861774"/>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业务成效</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19520532" y="8101232"/>
            <a:ext cx="3577402" cy="861774"/>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1A67F3"/>
                </a:solidFill>
                <a:effectLst/>
                <a:uLnTx/>
                <a:uFillTx/>
                <a:latin typeface="Arial" panose="020B0604020202020204" pitchFamily="34" charset="0"/>
                <a:ea typeface="微软雅黑" panose="020B0503020204020204" pitchFamily="34" charset="-122"/>
                <a:sym typeface="Arial" panose="020B0604020202020204" pitchFamily="34" charset="0"/>
              </a:rPr>
              <a:t>应用价值</a:t>
            </a:r>
            <a:endParaRPr kumimoji="0" lang="zh-CN" altLang="en-US" sz="5000" b="1" i="0" u="none" strike="noStrike" kern="0" cap="none" spc="0" normalizeH="0" baseline="0" noProof="0" dirty="0">
              <a:ln>
                <a:noFill/>
              </a:ln>
              <a:solidFill>
                <a:srgbClr val="1A67F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0" y="1218"/>
            <a:ext cx="24384000" cy="13714781"/>
            <a:chOff x="0" y="609"/>
            <a:chExt cx="12192000" cy="6857391"/>
          </a:xfrm>
        </p:grpSpPr>
        <p:pic>
          <p:nvPicPr>
            <p:cNvPr id="4" name="图片 3"/>
            <p:cNvPicPr>
              <a:picLocks noChangeAspect="1"/>
            </p:cNvPicPr>
            <p:nvPr/>
          </p:nvPicPr>
          <p:blipFill>
            <a:blip r:embed="rId1" cstate="screen"/>
            <a:stretch>
              <a:fillRect/>
            </a:stretch>
          </p:blipFill>
          <p:spPr>
            <a:xfrm>
              <a:off x="0" y="609"/>
              <a:ext cx="12192000" cy="6856781"/>
            </a:xfrm>
            <a:prstGeom prst="rect">
              <a:avLst/>
            </a:prstGeom>
          </p:spPr>
        </p:pic>
        <p:sp>
          <p:nvSpPr>
            <p:cNvPr id="5" name="矩形 4"/>
            <p:cNvSpPr/>
            <p:nvPr/>
          </p:nvSpPr>
          <p:spPr>
            <a:xfrm>
              <a:off x="0" y="4781372"/>
              <a:ext cx="12192000" cy="2076628"/>
            </a:xfrm>
            <a:prstGeom prst="rect">
              <a:avLst/>
            </a:prstGeom>
            <a:gradFill flip="none" rotWithShape="1">
              <a:gsLst>
                <a:gs pos="0">
                  <a:srgbClr val="006CFA"/>
                </a:gs>
                <a:gs pos="100000">
                  <a:srgbClr val="225CE5"/>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p:cNvSpPr/>
            <p:nvPr/>
          </p:nvSpPr>
          <p:spPr>
            <a:xfrm>
              <a:off x="429854" y="3074948"/>
              <a:ext cx="11332293" cy="2298701"/>
            </a:xfrm>
            <a:prstGeom prst="roundRect">
              <a:avLst>
                <a:gd name="adj" fmla="val 2763"/>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2905931" y="2240476"/>
              <a:ext cx="1990352" cy="1691246"/>
              <a:chOff x="2004533" y="1759510"/>
              <a:chExt cx="1990352" cy="1691246"/>
            </a:xfrm>
          </p:grpSpPr>
          <p:sp>
            <p:nvSpPr>
              <p:cNvPr id="40" name="椭圆 39"/>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zh-CN" altLang="en-US"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椭圆 41"/>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654761" y="2240476"/>
              <a:ext cx="1990352" cy="1691246"/>
              <a:chOff x="2004533" y="1759510"/>
              <a:chExt cx="1990352" cy="1691246"/>
            </a:xfrm>
          </p:grpSpPr>
          <p:sp>
            <p:nvSpPr>
              <p:cNvPr id="37" name="椭圆 36"/>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2537240" y="1910806"/>
                <a:ext cx="924939" cy="924939"/>
              </a:xfrm>
              <a:prstGeom prst="ellipse">
                <a:avLst/>
              </a:prstGeom>
              <a:gradFill flip="none" rotWithShape="1">
                <a:gsLst>
                  <a:gs pos="0">
                    <a:srgbClr val="006CFA"/>
                  </a:gs>
                  <a:gs pos="100000">
                    <a:srgbClr val="225CE5"/>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zh-CN" altLang="en-US"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椭圆 38"/>
              <p:cNvSpPr/>
              <p:nvPr/>
            </p:nvSpPr>
            <p:spPr>
              <a:xfrm>
                <a:off x="2004533" y="3138336"/>
                <a:ext cx="1990352" cy="312420"/>
              </a:xfrm>
              <a:prstGeom prst="ellipse">
                <a:avLst/>
              </a:prstGeom>
              <a:solidFill>
                <a:srgbClr val="1D65F0"/>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157101" y="2240476"/>
              <a:ext cx="1990352" cy="1691246"/>
              <a:chOff x="2004533" y="1759510"/>
              <a:chExt cx="1990352" cy="1691246"/>
            </a:xfrm>
          </p:grpSpPr>
          <p:sp>
            <p:nvSpPr>
              <p:cNvPr id="34" name="椭圆 33"/>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zh-CN" altLang="en-US"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椭圆 35"/>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7408271" y="2240476"/>
              <a:ext cx="1990352" cy="1691246"/>
              <a:chOff x="2004533" y="1759510"/>
              <a:chExt cx="1990352" cy="1691246"/>
            </a:xfrm>
          </p:grpSpPr>
          <p:sp>
            <p:nvSpPr>
              <p:cNvPr id="31" name="椭圆 30"/>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lang="zh-CN" altLang="en-US"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椭圆 32"/>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p:cNvGrpSpPr/>
            <p:nvPr/>
          </p:nvGrpSpPr>
          <p:grpSpPr>
            <a:xfrm>
              <a:off x="9659441" y="2240476"/>
              <a:ext cx="1990352" cy="1691246"/>
              <a:chOff x="2004533" y="1759510"/>
              <a:chExt cx="1990352" cy="1691246"/>
            </a:xfrm>
          </p:grpSpPr>
          <p:sp>
            <p:nvSpPr>
              <p:cNvPr id="28" name="椭圆 27"/>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endParaRPr lang="zh-CN" altLang="en-US" sz="5400" b="1" dirty="0">
                  <a:gradFill>
                    <a:gsLst>
                      <a:gs pos="0">
                        <a:schemeClr val="bg1"/>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椭圆 29"/>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p:cNvSpPr txBox="1"/>
            <p:nvPr/>
          </p:nvSpPr>
          <p:spPr>
            <a:xfrm>
              <a:off x="727976" y="642203"/>
              <a:ext cx="4429125" cy="553998"/>
            </a:xfrm>
            <a:prstGeom prst="rect">
              <a:avLst/>
            </a:prstGeom>
            <a:noFill/>
          </p:spPr>
          <p:txBody>
            <a:bodyPr wrap="square">
              <a:spAutoFit/>
            </a:bodyPr>
            <a:lstStyle/>
            <a:p>
              <a:r>
                <a:rPr lang="zh-CN" altLang="en-US" sz="6600" b="1" dirty="0">
                  <a:solidFill>
                    <a:srgbClr val="1D65F0"/>
                  </a:solidFill>
                  <a:latin typeface="Arial" panose="020B0604020202020204" pitchFamily="34" charset="0"/>
                  <a:ea typeface="微软雅黑" panose="020B0503020204020204" pitchFamily="34" charset="-122"/>
                  <a:sym typeface="Arial" panose="020B0604020202020204" pitchFamily="34" charset="0"/>
                </a:rPr>
                <a:t>目录 </a:t>
              </a:r>
              <a:r>
                <a:rPr lang="en-US" altLang="zh-CN" sz="6600" b="1" dirty="0">
                  <a:solidFill>
                    <a:srgbClr val="1D65F0"/>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6600" dirty="0">
                <a:solidFill>
                  <a:srgbClr val="1D65F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41781" y="4050616"/>
              <a:ext cx="1788701" cy="430887"/>
            </a:xfrm>
            <a:prstGeom prst="rect">
              <a:avLst/>
            </a:prstGeom>
            <a:noFill/>
          </p:spPr>
          <p:txBody>
            <a:bodyPr wrap="square" rtlCol="0">
              <a:spAutoFit/>
            </a:bodyPr>
            <a:lstStyle/>
            <a:p>
              <a:pPr algn="ctr"/>
              <a:r>
                <a:rPr lang="zh-CN" altLang="en-US" b="1" dirty="0">
                  <a:solidFill>
                    <a:srgbClr val="1D65F0"/>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b="1" dirty="0">
                <a:solidFill>
                  <a:srgbClr val="1D65F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006756" y="4050616"/>
              <a:ext cx="1788701" cy="430887"/>
            </a:xfrm>
            <a:prstGeom prst="rect">
              <a:avLst/>
            </a:prstGeom>
            <a:noFill/>
          </p:spPr>
          <p:txBody>
            <a:bodyPr wrap="square" rtlCol="0">
              <a:spAutoFit/>
            </a:bodyPr>
            <a:lstStyle/>
            <a:p>
              <a:pPr algn="ctr"/>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赛题分析</a:t>
              </a:r>
              <a:endPar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5294147" y="4050616"/>
              <a:ext cx="1788701" cy="430887"/>
            </a:xfrm>
            <a:prstGeom prst="rect">
              <a:avLst/>
            </a:prstGeom>
            <a:noFill/>
          </p:spPr>
          <p:txBody>
            <a:bodyPr wrap="square" rtlCol="0">
              <a:spAutoFit/>
            </a:bodyPr>
            <a:lstStyle/>
            <a:p>
              <a:pPr algn="ctr"/>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7559122" y="4050616"/>
              <a:ext cx="1788701" cy="430887"/>
            </a:xfrm>
            <a:prstGeom prst="rect">
              <a:avLst/>
            </a:prstGeom>
            <a:noFill/>
          </p:spPr>
          <p:txBody>
            <a:bodyPr wrap="square" rtlCol="0">
              <a:spAutoFit/>
            </a:bodyPr>
            <a:lstStyle/>
            <a:p>
              <a:pPr algn="ctr"/>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业务成效</a:t>
              </a:r>
              <a:endPar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9760266" y="4050616"/>
              <a:ext cx="1788701" cy="430887"/>
            </a:xfrm>
            <a:prstGeom prst="rect">
              <a:avLst/>
            </a:prstGeom>
            <a:noFill/>
          </p:spPr>
          <p:txBody>
            <a:bodyPr wrap="square" rtlCol="0">
              <a:spAutoFit/>
            </a:bodyPr>
            <a:lstStyle/>
            <a:p>
              <a:pPr algn="ctr"/>
              <a:r>
                <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应用价值</a:t>
              </a:r>
              <a:endParaRPr lang="zh-CN" altLang="en-US"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应用价值</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4"/>
          <p:cNvSpPr txBox="1"/>
          <p:nvPr/>
        </p:nvSpPr>
        <p:spPr>
          <a:xfrm>
            <a:off x="1125422" y="2838835"/>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构建标准体系</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 name="文本框 17"/>
          <p:cNvSpPr txBox="1"/>
          <p:nvPr/>
        </p:nvSpPr>
        <p:spPr>
          <a:xfrm>
            <a:off x="1320785" y="3554450"/>
            <a:ext cx="21293888" cy="1393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l" defTabSz="914400" fontAlgn="base" hangingPunct="1">
              <a:lnSpc>
                <a:spcPct val="150000"/>
              </a:lnSpc>
              <a:spcBef>
                <a:spcPct val="0"/>
              </a:spcBef>
              <a:spcAft>
                <a:spcPct val="0"/>
              </a:spcAft>
              <a:buFont typeface="Wingdings" panose="05000000000000000000" charset="0"/>
              <a:buChar char="l"/>
            </a:pP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在问答系统中，用户问题是多样化的，大模型在处理不同种类问题上有不同的准确率，并且</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模型的输出质量从输人端到输出端受多种因素影响。</a:t>
            </a:r>
            <a:r>
              <a:rPr lang="zh-CN" altLang="en-US" sz="2800" b="1" kern="12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rPr>
              <a:t>因此</a:t>
            </a:r>
            <a:r>
              <a:rPr lang="zh-CN" altLang="en-US" sz="2800" b="1" kern="1200" dirty="0">
                <a:solidFill>
                  <a:srgbClr val="C00000"/>
                </a:solidFill>
                <a:latin typeface="Arial" panose="020B0604020202020204" pitchFamily="34" charset="0"/>
                <a:ea typeface="微软雅黑" panose="020B0503020204020204" pitchFamily="34" charset="-122"/>
                <a:cs typeface="+mn-cs"/>
                <a:sym typeface="Arial" panose="020B0604020202020204" pitchFamily="34" charset="0"/>
              </a:rPr>
              <a:t>构建</a:t>
            </a:r>
            <a:r>
              <a:rPr lang="en-US" altLang="zh-CN"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Pre-processing</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t>
            </a:r>
            <a:r>
              <a:rPr lang="en-US" altLang="zh-CN"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Processing</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到</a:t>
            </a:r>
            <a:r>
              <a:rPr lang="en-US" altLang="zh-CN"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Post-processing</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模块化管理标准体系很有必要。</a:t>
            </a:r>
            <a:endPar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 name="图示 1"/>
          <p:cNvGraphicFramePr/>
          <p:nvPr/>
        </p:nvGraphicFramePr>
        <p:xfrm>
          <a:off x="6359085" y="2847662"/>
          <a:ext cx="12523216" cy="8070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下箭头 2"/>
          <p:cNvSpPr/>
          <p:nvPr/>
        </p:nvSpPr>
        <p:spPr>
          <a:xfrm>
            <a:off x="7731447" y="8013766"/>
            <a:ext cx="932688" cy="1099741"/>
          </a:xfrm>
          <a:prstGeom prst="downArrow">
            <a:avLst/>
          </a:prstGeom>
          <a:solidFill>
            <a:srgbClr val="0000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下箭头 61"/>
          <p:cNvSpPr/>
          <p:nvPr/>
        </p:nvSpPr>
        <p:spPr>
          <a:xfrm>
            <a:off x="16868445" y="8048056"/>
            <a:ext cx="932688" cy="1099741"/>
          </a:xfrm>
          <a:prstGeom prst="downArrow">
            <a:avLst/>
          </a:prstGeom>
          <a:solidFill>
            <a:srgbClr val="0000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5239994" y="8104553"/>
            <a:ext cx="2948410"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判别式</a:t>
            </a:r>
            <a:r>
              <a:rPr kumimoji="0" lang="en-US" altLang="zh-CN"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AI</a:t>
            </a:r>
            <a:endPar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p:cNvSpPr txBox="1"/>
          <p:nvPr/>
        </p:nvSpPr>
        <p:spPr>
          <a:xfrm>
            <a:off x="14571904" y="8104226"/>
            <a:ext cx="2948410"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判别式</a:t>
            </a:r>
            <a:r>
              <a:rPr kumimoji="0" lang="en-US" altLang="zh-CN"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AI</a:t>
            </a:r>
            <a:endPar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15636428" y="9331108"/>
            <a:ext cx="6508013" cy="1051560"/>
            <a:chOff x="3135" y="4658"/>
            <a:chExt cx="8270" cy="1656"/>
          </a:xfrm>
        </p:grpSpPr>
        <p:sp>
          <p:nvSpPr>
            <p:cNvPr id="68" name="圆角矩形 67"/>
            <p:cNvSpPr/>
            <p:nvPr/>
          </p:nvSpPr>
          <p:spPr>
            <a:xfrm>
              <a:off x="3936" y="4726"/>
              <a:ext cx="7469" cy="1516"/>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椭圆 68"/>
            <p:cNvSpPr/>
            <p:nvPr/>
          </p:nvSpPr>
          <p:spPr>
            <a:xfrm>
              <a:off x="3135" y="4658"/>
              <a:ext cx="1359" cy="165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1" name="文本框 6"/>
            <p:cNvSpPr txBox="1"/>
            <p:nvPr/>
          </p:nvSpPr>
          <p:spPr>
            <a:xfrm>
              <a:off x="4608" y="4930"/>
              <a:ext cx="6131" cy="1183"/>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400" spc="150" dirty="0">
                  <a:latin typeface="Arial" panose="020B0604020202020204" pitchFamily="34" charset="0"/>
                  <a:ea typeface="微软雅黑" panose="020B0503020204020204" pitchFamily="34" charset="-122"/>
                  <a:sym typeface="Arial" panose="020B0604020202020204" pitchFamily="34" charset="0"/>
                </a:rPr>
                <a:t>法规回答过滤、幻觉</a:t>
              </a:r>
              <a:r>
                <a:rPr lang="zh-CN" altLang="en-US" sz="2400" spc="150" dirty="0">
                  <a:latin typeface="Arial" panose="020B0604020202020204" pitchFamily="34" charset="0"/>
                  <a:ea typeface="微软雅黑" panose="020B0503020204020204" pitchFamily="34" charset="-122"/>
                  <a:sym typeface="Arial" panose="020B0604020202020204" pitchFamily="34" charset="0"/>
                </a:rPr>
                <a:t>过滤、政治敏感过滤等</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p:cNvGrpSpPr/>
          <p:nvPr/>
        </p:nvGrpSpPr>
        <p:grpSpPr>
          <a:xfrm>
            <a:off x="2886292" y="9314416"/>
            <a:ext cx="5302250" cy="961390"/>
            <a:chOff x="2980" y="4399"/>
            <a:chExt cx="8350" cy="1514"/>
          </a:xfrm>
        </p:grpSpPr>
        <p:grpSp>
          <p:nvGrpSpPr>
            <p:cNvPr id="38" name="组合 37"/>
            <p:cNvGrpSpPr/>
            <p:nvPr/>
          </p:nvGrpSpPr>
          <p:grpSpPr>
            <a:xfrm>
              <a:off x="2980" y="4399"/>
              <a:ext cx="8350" cy="1514"/>
              <a:chOff x="2980" y="4800"/>
              <a:chExt cx="8350" cy="1514"/>
            </a:xfrm>
          </p:grpSpPr>
          <p:sp>
            <p:nvSpPr>
              <p:cNvPr id="40" name="圆角矩形 39"/>
              <p:cNvSpPr/>
              <p:nvPr/>
            </p:nvSpPr>
            <p:spPr>
              <a:xfrm>
                <a:off x="3861" y="5024"/>
                <a:ext cx="7469" cy="1067"/>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lnSpcReduction="10000"/>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nvSpPr>
            <p:spPr>
              <a:xfrm>
                <a:off x="2980" y="4800"/>
                <a:ext cx="1514" cy="1514"/>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p:cNvSpPr/>
              <p:nvPr/>
            </p:nvSpPr>
            <p:spPr>
              <a:xfrm>
                <a:off x="3111" y="4930"/>
                <a:ext cx="1254" cy="1254"/>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文本框 6"/>
              <p:cNvSpPr txBox="1"/>
              <p:nvPr/>
            </p:nvSpPr>
            <p:spPr>
              <a:xfrm>
                <a:off x="4595" y="5202"/>
                <a:ext cx="6175" cy="710"/>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400" spc="150" dirty="0">
                    <a:latin typeface="Arial" panose="020B0604020202020204" pitchFamily="34" charset="0"/>
                    <a:ea typeface="微软雅黑" panose="020B0503020204020204" pitchFamily="34" charset="-122"/>
                    <a:sym typeface="Arial" panose="020B0604020202020204" pitchFamily="34" charset="0"/>
                  </a:rPr>
                  <a:t>法规制度名称查询</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9" name="图片 38" descr="resourc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4" y="4801"/>
              <a:ext cx="765" cy="765"/>
            </a:xfrm>
            <a:prstGeom prst="rect">
              <a:avLst/>
            </a:prstGeom>
          </p:spPr>
        </p:pic>
      </p:grpSp>
      <p:grpSp>
        <p:nvGrpSpPr>
          <p:cNvPr id="44" name="组合 43"/>
          <p:cNvGrpSpPr/>
          <p:nvPr/>
        </p:nvGrpSpPr>
        <p:grpSpPr>
          <a:xfrm>
            <a:off x="2886292" y="10599656"/>
            <a:ext cx="5302250" cy="961390"/>
            <a:chOff x="3111" y="6116"/>
            <a:chExt cx="8350" cy="1514"/>
          </a:xfrm>
        </p:grpSpPr>
        <p:grpSp>
          <p:nvGrpSpPr>
            <p:cNvPr id="45" name="组合 44"/>
            <p:cNvGrpSpPr/>
            <p:nvPr/>
          </p:nvGrpSpPr>
          <p:grpSpPr>
            <a:xfrm>
              <a:off x="3111" y="6116"/>
              <a:ext cx="8350" cy="1514"/>
              <a:chOff x="7869" y="6197"/>
              <a:chExt cx="8350" cy="1514"/>
            </a:xfrm>
          </p:grpSpPr>
          <p:sp>
            <p:nvSpPr>
              <p:cNvPr id="47" name="圆角矩形 46"/>
              <p:cNvSpPr/>
              <p:nvPr/>
            </p:nvSpPr>
            <p:spPr>
              <a:xfrm>
                <a:off x="8750" y="6421"/>
                <a:ext cx="7469" cy="1067"/>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lnSpcReduction="10000"/>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p:cNvSpPr/>
              <p:nvPr/>
            </p:nvSpPr>
            <p:spPr>
              <a:xfrm>
                <a:off x="7869" y="6197"/>
                <a:ext cx="1514" cy="1514"/>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p:cNvSpPr/>
              <p:nvPr/>
            </p:nvSpPr>
            <p:spPr>
              <a:xfrm>
                <a:off x="8000" y="6327"/>
                <a:ext cx="1254" cy="1254"/>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0" name="文本框 22"/>
              <p:cNvSpPr txBox="1"/>
              <p:nvPr/>
            </p:nvSpPr>
            <p:spPr>
              <a:xfrm>
                <a:off x="9499" y="6599"/>
                <a:ext cx="6175" cy="710"/>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400" spc="150" dirty="0">
                    <a:latin typeface="Arial" panose="020B0604020202020204" pitchFamily="34" charset="0"/>
                    <a:ea typeface="微软雅黑" panose="020B0503020204020204" pitchFamily="34" charset="-122"/>
                    <a:sym typeface="Arial" panose="020B0604020202020204" pitchFamily="34" charset="0"/>
                  </a:rPr>
                  <a:t>法规要求类问题咨询</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46" name="图片 45" descr="resourc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4" y="6518"/>
              <a:ext cx="748" cy="748"/>
            </a:xfrm>
            <a:prstGeom prst="rect">
              <a:avLst/>
            </a:prstGeom>
          </p:spPr>
        </p:pic>
      </p:grpSp>
      <p:grpSp>
        <p:nvGrpSpPr>
          <p:cNvPr id="51" name="组合 50"/>
          <p:cNvGrpSpPr/>
          <p:nvPr/>
        </p:nvGrpSpPr>
        <p:grpSpPr>
          <a:xfrm>
            <a:off x="2886292" y="11766151"/>
            <a:ext cx="5302250" cy="961390"/>
            <a:chOff x="2980" y="7594"/>
            <a:chExt cx="8350" cy="1514"/>
          </a:xfrm>
        </p:grpSpPr>
        <p:sp>
          <p:nvSpPr>
            <p:cNvPr id="52" name="圆角矩形 51"/>
            <p:cNvSpPr/>
            <p:nvPr/>
          </p:nvSpPr>
          <p:spPr>
            <a:xfrm>
              <a:off x="3861" y="7818"/>
              <a:ext cx="7469" cy="1067"/>
            </a:xfrm>
            <a:prstGeom prst="roundRect">
              <a:avLst>
                <a:gd name="adj" fmla="val 50000"/>
              </a:avLst>
            </a:prstGeom>
            <a:solidFill>
              <a:srgbClr val="1AA3AA">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lnSpcReduction="10000"/>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zh-CN" altLang="en-US"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椭圆 52"/>
            <p:cNvSpPr/>
            <p:nvPr/>
          </p:nvSpPr>
          <p:spPr>
            <a:xfrm>
              <a:off x="2980" y="7594"/>
              <a:ext cx="1514" cy="1514"/>
            </a:xfrm>
            <a:prstGeom prst="ellipse">
              <a:avLst/>
            </a:prstGeom>
            <a:solidFill>
              <a:srgbClr val="1AA3AA"/>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4" name="椭圆 53"/>
            <p:cNvSpPr/>
            <p:nvPr/>
          </p:nvSpPr>
          <p:spPr>
            <a:xfrm>
              <a:off x="3111" y="7725"/>
              <a:ext cx="1254" cy="1254"/>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5" name="文本框 23"/>
            <p:cNvSpPr txBox="1"/>
            <p:nvPr/>
          </p:nvSpPr>
          <p:spPr>
            <a:xfrm>
              <a:off x="4595" y="7997"/>
              <a:ext cx="6175" cy="710"/>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400" spc="150" dirty="0">
                  <a:latin typeface="Arial" panose="020B0604020202020204" pitchFamily="34" charset="0"/>
                  <a:ea typeface="微软雅黑" panose="020B0503020204020204" pitchFamily="34" charset="-122"/>
                  <a:sym typeface="Arial" panose="020B0604020202020204" pitchFamily="34" charset="0"/>
                </a:rPr>
                <a:t>合规性、风险点审查</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pic>
          <p:nvPicPr>
            <p:cNvPr id="56" name="图片 55" descr="resourc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91" y="8017"/>
              <a:ext cx="690" cy="690"/>
            </a:xfrm>
            <a:prstGeom prst="rect">
              <a:avLst/>
            </a:prstGeom>
          </p:spPr>
        </p:pic>
      </p:grpSp>
      <p:sp>
        <p:nvSpPr>
          <p:cNvPr id="57" name="圆角矩形 56"/>
          <p:cNvSpPr/>
          <p:nvPr/>
        </p:nvSpPr>
        <p:spPr>
          <a:xfrm>
            <a:off x="8319342" y="9425348"/>
            <a:ext cx="1530477" cy="654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400">
                <a:latin typeface="Arial" panose="020B0604020202020204" pitchFamily="34" charset="0"/>
                <a:ea typeface="微软雅黑" panose="020B0503020204020204" pitchFamily="34" charset="-122"/>
                <a:sym typeface="Arial" panose="020B0604020202020204" pitchFamily="34" charset="0"/>
              </a:rPr>
              <a:t>初级问题</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57"/>
          <p:cNvSpPr/>
          <p:nvPr/>
        </p:nvSpPr>
        <p:spPr>
          <a:xfrm>
            <a:off x="8319341" y="10599656"/>
            <a:ext cx="1530477" cy="848360"/>
          </a:xfrm>
          <a:prstGeom prst="round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400">
                <a:latin typeface="Arial" panose="020B0604020202020204" pitchFamily="34" charset="0"/>
                <a:ea typeface="微软雅黑" panose="020B0503020204020204" pitchFamily="34" charset="-122"/>
                <a:sym typeface="Arial" panose="020B0604020202020204" pitchFamily="34" charset="0"/>
              </a:rPr>
              <a:t>中级问题</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9" name="圆角矩形 58"/>
          <p:cNvSpPr/>
          <p:nvPr/>
        </p:nvSpPr>
        <p:spPr>
          <a:xfrm>
            <a:off x="8255332" y="11806441"/>
            <a:ext cx="1658493" cy="88081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400">
                <a:latin typeface="Arial" panose="020B0604020202020204" pitchFamily="34" charset="0"/>
                <a:ea typeface="微软雅黑" panose="020B0503020204020204" pitchFamily="34" charset="-122"/>
                <a:sym typeface="Arial" panose="020B0604020202020204" pitchFamily="34" charset="0"/>
              </a:rPr>
              <a:t>高级问题</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732468" y="10326234"/>
            <a:ext cx="1594622" cy="1087477"/>
          </a:xfrm>
          <a:prstGeom prst="rect">
            <a:avLst/>
          </a:prstGeom>
          <a:solidFill>
            <a:srgbClr val="0070C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dirty="0">
                <a:ln>
                  <a:noFill/>
                </a:ln>
                <a:solidFill>
                  <a:schemeClr val="bg1"/>
                </a:solidFill>
                <a:effectLst/>
                <a:uFillTx/>
                <a:latin typeface="Arial" panose="020B0604020202020204" pitchFamily="34" charset="0"/>
                <a:ea typeface="微软雅黑" panose="020B0503020204020204" pitchFamily="34" charset="-122"/>
                <a:sym typeface="Arial" panose="020B0604020202020204" pitchFamily="34" charset="0"/>
              </a:rPr>
              <a:t>法规制度咨询</a:t>
            </a:r>
            <a:endParaRPr kumimoji="0" lang="zh-CN" altLang="en-US" sz="3200" i="0" u="none" strike="noStrike" cap="none" spc="0" normalizeH="0" baseline="0" dirty="0">
              <a:ln>
                <a:noFill/>
              </a:ln>
              <a:solidFill>
                <a:schemeClr val="bg1"/>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下箭头 61"/>
          <p:cNvSpPr/>
          <p:nvPr/>
        </p:nvSpPr>
        <p:spPr>
          <a:xfrm>
            <a:off x="12531283" y="8013766"/>
            <a:ext cx="932688" cy="1099741"/>
          </a:xfrm>
          <a:prstGeom prst="downArrow">
            <a:avLst/>
          </a:prstGeom>
          <a:solidFill>
            <a:srgbClr val="000000"/>
          </a:solidFill>
          <a:ln w="25400" cap="flat">
            <a:solidFill>
              <a:schemeClr val="accent1"/>
            </a:solid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0"/>
          <p:cNvSpPr txBox="1"/>
          <p:nvPr/>
        </p:nvSpPr>
        <p:spPr>
          <a:xfrm>
            <a:off x="10161082" y="8104226"/>
            <a:ext cx="2948410"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判别式</a:t>
            </a:r>
            <a:r>
              <a:rPr kumimoji="0" lang="en-US" altLang="zh-CN"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AI</a:t>
            </a:r>
            <a:endParaRPr kumimoji="0" lang="zh-CN" altLang="en-US" sz="28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10161382" y="9357596"/>
            <a:ext cx="5030051" cy="1051560"/>
            <a:chOff x="2629" y="4658"/>
            <a:chExt cx="8749" cy="1656"/>
          </a:xfrm>
        </p:grpSpPr>
        <p:sp>
          <p:nvSpPr>
            <p:cNvPr id="65" name="圆角矩形 67"/>
            <p:cNvSpPr/>
            <p:nvPr/>
          </p:nvSpPr>
          <p:spPr>
            <a:xfrm>
              <a:off x="3909" y="4658"/>
              <a:ext cx="7469" cy="1516"/>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nvSpPr>
          <p:spPr>
            <a:xfrm>
              <a:off x="2629" y="4658"/>
              <a:ext cx="1864" cy="165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6"/>
            <p:cNvSpPr txBox="1"/>
            <p:nvPr/>
          </p:nvSpPr>
          <p:spPr>
            <a:xfrm>
              <a:off x="4608" y="4862"/>
              <a:ext cx="6770" cy="1183"/>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400" spc="150" dirty="0">
                  <a:latin typeface="Arial" panose="020B0604020202020204" pitchFamily="34" charset="0"/>
                  <a:ea typeface="微软雅黑" panose="020B0503020204020204" pitchFamily="34" charset="-122"/>
                  <a:sym typeface="Arial" panose="020B0604020202020204" pitchFamily="34" charset="0"/>
                </a:rPr>
                <a:t>以生成式</a:t>
              </a:r>
              <a:r>
                <a:rPr lang="en-US" altLang="zh-CN" sz="2400" spc="150" dirty="0">
                  <a:latin typeface="Arial" panose="020B0604020202020204" pitchFamily="34" charset="0"/>
                  <a:ea typeface="微软雅黑" panose="020B0503020204020204" pitchFamily="34" charset="-122"/>
                  <a:sym typeface="Arial" panose="020B0604020202020204" pitchFamily="34" charset="0"/>
                </a:rPr>
                <a:t>AI</a:t>
              </a:r>
              <a:r>
                <a:rPr lang="zh-CN" altLang="en-US" sz="2400" spc="150" dirty="0">
                  <a:latin typeface="Arial" panose="020B0604020202020204" pitchFamily="34" charset="0"/>
                  <a:ea typeface="微软雅黑" panose="020B0503020204020204" pitchFamily="34" charset="-122"/>
                  <a:sym typeface="Arial" panose="020B0604020202020204" pitchFamily="34" charset="0"/>
                </a:rPr>
                <a:t>调用判别式</a:t>
              </a:r>
              <a:r>
                <a:rPr lang="en-US" altLang="zh-CN" sz="2400" spc="150" dirty="0">
                  <a:latin typeface="Arial" panose="020B0604020202020204" pitchFamily="34" charset="0"/>
                  <a:ea typeface="微软雅黑" panose="020B0503020204020204" pitchFamily="34" charset="-122"/>
                  <a:sym typeface="Arial" panose="020B0604020202020204" pitchFamily="34" charset="0"/>
                </a:rPr>
                <a:t>AI</a:t>
              </a:r>
              <a:endParaRPr lang="zh-CN" altLang="en-US" sz="2400" spc="150" dirty="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42220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应用价值</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4"/>
          <p:cNvSpPr txBox="1"/>
          <p:nvPr/>
        </p:nvSpPr>
        <p:spPr>
          <a:xfrm>
            <a:off x="1125422" y="2838835"/>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571500" indent="-5715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应用拓展</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8" name="文本框 17"/>
          <p:cNvSpPr txBox="1"/>
          <p:nvPr/>
        </p:nvSpPr>
        <p:spPr>
          <a:xfrm>
            <a:off x="1751873" y="3712534"/>
            <a:ext cx="21360795" cy="1393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defTabSz="914400" fontAlgn="base" hangingPunct="1">
              <a:lnSpc>
                <a:spcPct val="150000"/>
              </a:lnSpc>
              <a:spcBef>
                <a:spcPct val="0"/>
              </a:spcBef>
              <a:spcAft>
                <a:spcPct val="0"/>
              </a:spcAft>
            </a:pP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可将模块化处理方式</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拓展到金融行业其它细分领域</a:t>
            </a: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，例如面向金融客户的</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投研投顾服务</a:t>
            </a: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、面向金融客户的</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财富管理服务</a:t>
            </a: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、面向金融</a:t>
            </a:r>
            <a:endPar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a:p>
            <a:pPr algn="l" defTabSz="914400" fontAlgn="base" hangingPunct="1">
              <a:lnSpc>
                <a:spcPct val="150000"/>
              </a:lnSpc>
              <a:spcBef>
                <a:spcPct val="0"/>
              </a:spcBef>
              <a:spcAft>
                <a:spcPct val="0"/>
              </a:spcAft>
            </a:pP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从业者的</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会议纪要</a:t>
            </a: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以及</a:t>
            </a:r>
            <a:r>
              <a:rPr lang="zh-CN" altLang="en-US" sz="2800" b="1" kern="1200"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金融法务服务</a:t>
            </a:r>
            <a:r>
              <a:rPr lang="zh-CN" altLang="en-US" sz="2800" b="1" kern="12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等。</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53"/>
          <p:cNvSpPr/>
          <p:nvPr>
            <p:custDataLst>
              <p:tags r:id="rId1"/>
            </p:custDataLst>
          </p:nvPr>
        </p:nvSpPr>
        <p:spPr bwMode="auto">
          <a:xfrm>
            <a:off x="5865359" y="7590541"/>
            <a:ext cx="2765766" cy="1888727"/>
          </a:xfrm>
          <a:custGeom>
            <a:avLst/>
            <a:gdLst>
              <a:gd name="T0" fmla="*/ 1289 w 1293"/>
              <a:gd name="T1" fmla="*/ 259 h 871"/>
              <a:gd name="T2" fmla="*/ 1257 w 1293"/>
              <a:gd name="T3" fmla="*/ 159 h 871"/>
              <a:gd name="T4" fmla="*/ 1058 w 1293"/>
              <a:gd name="T5" fmla="*/ 8 h 871"/>
              <a:gd name="T6" fmla="*/ 1009 w 1293"/>
              <a:gd name="T7" fmla="*/ 2 h 871"/>
              <a:gd name="T8" fmla="*/ 875 w 1293"/>
              <a:gd name="T9" fmla="*/ 8 h 871"/>
              <a:gd name="T10" fmla="*/ 742 w 1293"/>
              <a:gd name="T11" fmla="*/ 33 h 871"/>
              <a:gd name="T12" fmla="*/ 536 w 1293"/>
              <a:gd name="T13" fmla="*/ 110 h 871"/>
              <a:gd name="T14" fmla="*/ 352 w 1293"/>
              <a:gd name="T15" fmla="*/ 228 h 871"/>
              <a:gd name="T16" fmla="*/ 177 w 1293"/>
              <a:gd name="T17" fmla="*/ 408 h 871"/>
              <a:gd name="T18" fmla="*/ 58 w 1293"/>
              <a:gd name="T19" fmla="*/ 608 h 871"/>
              <a:gd name="T20" fmla="*/ 4 w 1293"/>
              <a:gd name="T21" fmla="*/ 760 h 871"/>
              <a:gd name="T22" fmla="*/ 0 w 1293"/>
              <a:gd name="T23" fmla="*/ 785 h 871"/>
              <a:gd name="T24" fmla="*/ 15 w 1293"/>
              <a:gd name="T25" fmla="*/ 772 h 871"/>
              <a:gd name="T26" fmla="*/ 101 w 1293"/>
              <a:gd name="T27" fmla="*/ 710 h 871"/>
              <a:gd name="T28" fmla="*/ 214 w 1293"/>
              <a:gd name="T29" fmla="*/ 674 h 871"/>
              <a:gd name="T30" fmla="*/ 297 w 1293"/>
              <a:gd name="T31" fmla="*/ 671 h 871"/>
              <a:gd name="T32" fmla="*/ 391 w 1293"/>
              <a:gd name="T33" fmla="*/ 693 h 871"/>
              <a:gd name="T34" fmla="*/ 515 w 1293"/>
              <a:gd name="T35" fmla="*/ 772 h 871"/>
              <a:gd name="T36" fmla="*/ 581 w 1293"/>
              <a:gd name="T37" fmla="*/ 858 h 871"/>
              <a:gd name="T38" fmla="*/ 587 w 1293"/>
              <a:gd name="T39" fmla="*/ 869 h 871"/>
              <a:gd name="T40" fmla="*/ 592 w 1293"/>
              <a:gd name="T41" fmla="*/ 869 h 871"/>
              <a:gd name="T42" fmla="*/ 595 w 1293"/>
              <a:gd name="T43" fmla="*/ 862 h 871"/>
              <a:gd name="T44" fmla="*/ 648 w 1293"/>
              <a:gd name="T45" fmla="*/ 770 h 871"/>
              <a:gd name="T46" fmla="*/ 738 w 1293"/>
              <a:gd name="T47" fmla="*/ 680 h 871"/>
              <a:gd name="T48" fmla="*/ 884 w 1293"/>
              <a:gd name="T49" fmla="*/ 610 h 871"/>
              <a:gd name="T50" fmla="*/ 971 w 1293"/>
              <a:gd name="T51" fmla="*/ 597 h 871"/>
              <a:gd name="T52" fmla="*/ 992 w 1293"/>
              <a:gd name="T53" fmla="*/ 596 h 871"/>
              <a:gd name="T54" fmla="*/ 1066 w 1293"/>
              <a:gd name="T55" fmla="*/ 587 h 871"/>
              <a:gd name="T56" fmla="*/ 1159 w 1293"/>
              <a:gd name="T57" fmla="*/ 546 h 871"/>
              <a:gd name="T58" fmla="*/ 1270 w 1293"/>
              <a:gd name="T59" fmla="*/ 412 h 871"/>
              <a:gd name="T60" fmla="*/ 1292 w 1293"/>
              <a:gd name="T61" fmla="*/ 306 h 871"/>
              <a:gd name="T62" fmla="*/ 1289 w 1293"/>
              <a:gd name="T63" fmla="*/ 259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3" h="871">
                <a:moveTo>
                  <a:pt x="1289" y="259"/>
                </a:moveTo>
                <a:cubicBezTo>
                  <a:pt x="1286" y="223"/>
                  <a:pt x="1274" y="190"/>
                  <a:pt x="1257" y="159"/>
                </a:cubicBezTo>
                <a:cubicBezTo>
                  <a:pt x="1213" y="79"/>
                  <a:pt x="1146" y="29"/>
                  <a:pt x="1058" y="8"/>
                </a:cubicBezTo>
                <a:cubicBezTo>
                  <a:pt x="1042" y="5"/>
                  <a:pt x="1026" y="2"/>
                  <a:pt x="1009" y="2"/>
                </a:cubicBezTo>
                <a:cubicBezTo>
                  <a:pt x="964" y="0"/>
                  <a:pt x="919" y="3"/>
                  <a:pt x="875" y="8"/>
                </a:cubicBezTo>
                <a:cubicBezTo>
                  <a:pt x="830" y="14"/>
                  <a:pt x="786" y="22"/>
                  <a:pt x="742" y="33"/>
                </a:cubicBezTo>
                <a:cubicBezTo>
                  <a:pt x="670" y="51"/>
                  <a:pt x="602" y="77"/>
                  <a:pt x="536" y="110"/>
                </a:cubicBezTo>
                <a:cubicBezTo>
                  <a:pt x="470" y="143"/>
                  <a:pt x="409" y="182"/>
                  <a:pt x="352" y="228"/>
                </a:cubicBezTo>
                <a:cubicBezTo>
                  <a:pt x="287" y="281"/>
                  <a:pt x="228" y="341"/>
                  <a:pt x="177" y="408"/>
                </a:cubicBezTo>
                <a:cubicBezTo>
                  <a:pt x="130" y="470"/>
                  <a:pt x="90" y="537"/>
                  <a:pt x="58" y="608"/>
                </a:cubicBezTo>
                <a:cubicBezTo>
                  <a:pt x="36" y="658"/>
                  <a:pt x="18" y="708"/>
                  <a:pt x="4" y="760"/>
                </a:cubicBezTo>
                <a:cubicBezTo>
                  <a:pt x="2" y="768"/>
                  <a:pt x="0" y="776"/>
                  <a:pt x="0" y="785"/>
                </a:cubicBezTo>
                <a:cubicBezTo>
                  <a:pt x="5" y="780"/>
                  <a:pt x="10" y="776"/>
                  <a:pt x="15" y="772"/>
                </a:cubicBezTo>
                <a:cubicBezTo>
                  <a:pt x="41" y="747"/>
                  <a:pt x="69" y="726"/>
                  <a:pt x="101" y="710"/>
                </a:cubicBezTo>
                <a:cubicBezTo>
                  <a:pt x="137" y="692"/>
                  <a:pt x="175" y="680"/>
                  <a:pt x="214" y="674"/>
                </a:cubicBezTo>
                <a:cubicBezTo>
                  <a:pt x="242" y="669"/>
                  <a:pt x="270" y="669"/>
                  <a:pt x="297" y="671"/>
                </a:cubicBezTo>
                <a:cubicBezTo>
                  <a:pt x="329" y="674"/>
                  <a:pt x="360" y="682"/>
                  <a:pt x="391" y="693"/>
                </a:cubicBezTo>
                <a:cubicBezTo>
                  <a:pt x="437" y="711"/>
                  <a:pt x="479" y="737"/>
                  <a:pt x="515" y="772"/>
                </a:cubicBezTo>
                <a:cubicBezTo>
                  <a:pt x="541" y="797"/>
                  <a:pt x="562" y="827"/>
                  <a:pt x="581" y="858"/>
                </a:cubicBezTo>
                <a:cubicBezTo>
                  <a:pt x="583" y="862"/>
                  <a:pt x="585" y="866"/>
                  <a:pt x="587" y="869"/>
                </a:cubicBezTo>
                <a:cubicBezTo>
                  <a:pt x="589" y="871"/>
                  <a:pt x="590" y="871"/>
                  <a:pt x="592" y="869"/>
                </a:cubicBezTo>
                <a:cubicBezTo>
                  <a:pt x="593" y="867"/>
                  <a:pt x="595" y="865"/>
                  <a:pt x="595" y="862"/>
                </a:cubicBezTo>
                <a:cubicBezTo>
                  <a:pt x="608" y="829"/>
                  <a:pt x="627" y="799"/>
                  <a:pt x="648" y="770"/>
                </a:cubicBezTo>
                <a:cubicBezTo>
                  <a:pt x="673" y="735"/>
                  <a:pt x="703" y="706"/>
                  <a:pt x="738" y="680"/>
                </a:cubicBezTo>
                <a:cubicBezTo>
                  <a:pt x="782" y="647"/>
                  <a:pt x="831" y="624"/>
                  <a:pt x="884" y="610"/>
                </a:cubicBezTo>
                <a:cubicBezTo>
                  <a:pt x="913" y="602"/>
                  <a:pt x="942" y="597"/>
                  <a:pt x="971" y="597"/>
                </a:cubicBezTo>
                <a:cubicBezTo>
                  <a:pt x="978" y="597"/>
                  <a:pt x="985" y="596"/>
                  <a:pt x="992" y="596"/>
                </a:cubicBezTo>
                <a:cubicBezTo>
                  <a:pt x="1017" y="596"/>
                  <a:pt x="1042" y="593"/>
                  <a:pt x="1066" y="587"/>
                </a:cubicBezTo>
                <a:cubicBezTo>
                  <a:pt x="1100" y="579"/>
                  <a:pt x="1131" y="565"/>
                  <a:pt x="1159" y="546"/>
                </a:cubicBezTo>
                <a:cubicBezTo>
                  <a:pt x="1209" y="512"/>
                  <a:pt x="1246" y="468"/>
                  <a:pt x="1270" y="412"/>
                </a:cubicBezTo>
                <a:cubicBezTo>
                  <a:pt x="1284" y="378"/>
                  <a:pt x="1290" y="342"/>
                  <a:pt x="1292" y="306"/>
                </a:cubicBezTo>
                <a:cubicBezTo>
                  <a:pt x="1293" y="290"/>
                  <a:pt x="1291" y="275"/>
                  <a:pt x="1289" y="259"/>
                </a:cubicBezTo>
                <a:close/>
              </a:path>
            </a:pathLst>
          </a:custGeom>
          <a:solidFill>
            <a:srgbClr val="69A35B"/>
          </a:solidFill>
          <a:ln>
            <a:noFill/>
          </a:ln>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54"/>
          <p:cNvSpPr/>
          <p:nvPr>
            <p:custDataLst>
              <p:tags r:id="rId2"/>
            </p:custDataLst>
          </p:nvPr>
        </p:nvSpPr>
        <p:spPr bwMode="auto">
          <a:xfrm>
            <a:off x="8479747" y="7649563"/>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55"/>
          <p:cNvSpPr/>
          <p:nvPr>
            <p:custDataLst>
              <p:tags r:id="rId3"/>
            </p:custDataLst>
          </p:nvPr>
        </p:nvSpPr>
        <p:spPr bwMode="auto">
          <a:xfrm>
            <a:off x="8290510" y="7649563"/>
            <a:ext cx="1870532" cy="2803580"/>
          </a:xfrm>
          <a:custGeom>
            <a:avLst/>
            <a:gdLst>
              <a:gd name="T0" fmla="*/ 612 w 872"/>
              <a:gd name="T1" fmla="*/ 1289 h 1294"/>
              <a:gd name="T2" fmla="*/ 713 w 872"/>
              <a:gd name="T3" fmla="*/ 1257 h 1294"/>
              <a:gd name="T4" fmla="*/ 863 w 872"/>
              <a:gd name="T5" fmla="*/ 1059 h 1294"/>
              <a:gd name="T6" fmla="*/ 870 w 872"/>
              <a:gd name="T7" fmla="*/ 1010 h 1294"/>
              <a:gd name="T8" fmla="*/ 863 w 872"/>
              <a:gd name="T9" fmla="*/ 875 h 1294"/>
              <a:gd name="T10" fmla="*/ 839 w 872"/>
              <a:gd name="T11" fmla="*/ 742 h 1294"/>
              <a:gd name="T12" fmla="*/ 762 w 872"/>
              <a:gd name="T13" fmla="*/ 536 h 1294"/>
              <a:gd name="T14" fmla="*/ 644 w 872"/>
              <a:gd name="T15" fmla="*/ 353 h 1294"/>
              <a:gd name="T16" fmla="*/ 464 w 872"/>
              <a:gd name="T17" fmla="*/ 177 h 1294"/>
              <a:gd name="T18" fmla="*/ 263 w 872"/>
              <a:gd name="T19" fmla="*/ 58 h 1294"/>
              <a:gd name="T20" fmla="*/ 112 w 872"/>
              <a:gd name="T21" fmla="*/ 4 h 1294"/>
              <a:gd name="T22" fmla="*/ 87 w 872"/>
              <a:gd name="T23" fmla="*/ 0 h 1294"/>
              <a:gd name="T24" fmla="*/ 100 w 872"/>
              <a:gd name="T25" fmla="*/ 15 h 1294"/>
              <a:gd name="T26" fmla="*/ 162 w 872"/>
              <a:gd name="T27" fmla="*/ 102 h 1294"/>
              <a:gd name="T28" fmla="*/ 198 w 872"/>
              <a:gd name="T29" fmla="*/ 215 h 1294"/>
              <a:gd name="T30" fmla="*/ 200 w 872"/>
              <a:gd name="T31" fmla="*/ 298 h 1294"/>
              <a:gd name="T32" fmla="*/ 179 w 872"/>
              <a:gd name="T33" fmla="*/ 391 h 1294"/>
              <a:gd name="T34" fmla="*/ 100 w 872"/>
              <a:gd name="T35" fmla="*/ 515 h 1294"/>
              <a:gd name="T36" fmla="*/ 13 w 872"/>
              <a:gd name="T37" fmla="*/ 581 h 1294"/>
              <a:gd name="T38" fmla="*/ 2 w 872"/>
              <a:gd name="T39" fmla="*/ 588 h 1294"/>
              <a:gd name="T40" fmla="*/ 3 w 872"/>
              <a:gd name="T41" fmla="*/ 592 h 1294"/>
              <a:gd name="T42" fmla="*/ 9 w 872"/>
              <a:gd name="T43" fmla="*/ 596 h 1294"/>
              <a:gd name="T44" fmla="*/ 102 w 872"/>
              <a:gd name="T45" fmla="*/ 648 h 1294"/>
              <a:gd name="T46" fmla="*/ 191 w 872"/>
              <a:gd name="T47" fmla="*/ 738 h 1294"/>
              <a:gd name="T48" fmla="*/ 262 w 872"/>
              <a:gd name="T49" fmla="*/ 885 h 1294"/>
              <a:gd name="T50" fmla="*/ 275 w 872"/>
              <a:gd name="T51" fmla="*/ 972 h 1294"/>
              <a:gd name="T52" fmla="*/ 275 w 872"/>
              <a:gd name="T53" fmla="*/ 992 h 1294"/>
              <a:gd name="T54" fmla="*/ 285 w 872"/>
              <a:gd name="T55" fmla="*/ 1067 h 1294"/>
              <a:gd name="T56" fmla="*/ 325 w 872"/>
              <a:gd name="T57" fmla="*/ 1159 h 1294"/>
              <a:gd name="T58" fmla="*/ 460 w 872"/>
              <a:gd name="T59" fmla="*/ 1270 h 1294"/>
              <a:gd name="T60" fmla="*/ 566 w 872"/>
              <a:gd name="T61" fmla="*/ 1293 h 1294"/>
              <a:gd name="T62" fmla="*/ 612 w 872"/>
              <a:gd name="T63" fmla="*/ 1289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2" h="1294">
                <a:moveTo>
                  <a:pt x="612" y="1289"/>
                </a:moveTo>
                <a:cubicBezTo>
                  <a:pt x="648" y="1286"/>
                  <a:pt x="682" y="1275"/>
                  <a:pt x="713" y="1257"/>
                </a:cubicBezTo>
                <a:cubicBezTo>
                  <a:pt x="793" y="1214"/>
                  <a:pt x="842" y="1147"/>
                  <a:pt x="863" y="1059"/>
                </a:cubicBezTo>
                <a:cubicBezTo>
                  <a:pt x="867" y="1043"/>
                  <a:pt x="870" y="1026"/>
                  <a:pt x="870" y="1010"/>
                </a:cubicBezTo>
                <a:cubicBezTo>
                  <a:pt x="872" y="965"/>
                  <a:pt x="869" y="920"/>
                  <a:pt x="863" y="875"/>
                </a:cubicBezTo>
                <a:cubicBezTo>
                  <a:pt x="858" y="830"/>
                  <a:pt x="850" y="786"/>
                  <a:pt x="839" y="742"/>
                </a:cubicBezTo>
                <a:cubicBezTo>
                  <a:pt x="821" y="671"/>
                  <a:pt x="795" y="602"/>
                  <a:pt x="762" y="536"/>
                </a:cubicBezTo>
                <a:cubicBezTo>
                  <a:pt x="729" y="471"/>
                  <a:pt x="690" y="410"/>
                  <a:pt x="644" y="353"/>
                </a:cubicBezTo>
                <a:cubicBezTo>
                  <a:pt x="591" y="287"/>
                  <a:pt x="531" y="228"/>
                  <a:pt x="464" y="177"/>
                </a:cubicBezTo>
                <a:cubicBezTo>
                  <a:pt x="401" y="130"/>
                  <a:pt x="335" y="90"/>
                  <a:pt x="263" y="58"/>
                </a:cubicBezTo>
                <a:cubicBezTo>
                  <a:pt x="214" y="36"/>
                  <a:pt x="164" y="18"/>
                  <a:pt x="112" y="4"/>
                </a:cubicBezTo>
                <a:cubicBezTo>
                  <a:pt x="103" y="2"/>
                  <a:pt x="95" y="0"/>
                  <a:pt x="87" y="0"/>
                </a:cubicBezTo>
                <a:cubicBezTo>
                  <a:pt x="91" y="5"/>
                  <a:pt x="95" y="10"/>
                  <a:pt x="100" y="15"/>
                </a:cubicBezTo>
                <a:cubicBezTo>
                  <a:pt x="125" y="41"/>
                  <a:pt x="146" y="70"/>
                  <a:pt x="162" y="102"/>
                </a:cubicBezTo>
                <a:cubicBezTo>
                  <a:pt x="180" y="137"/>
                  <a:pt x="192" y="175"/>
                  <a:pt x="198" y="215"/>
                </a:cubicBezTo>
                <a:cubicBezTo>
                  <a:pt x="202" y="243"/>
                  <a:pt x="203" y="270"/>
                  <a:pt x="200" y="298"/>
                </a:cubicBezTo>
                <a:cubicBezTo>
                  <a:pt x="198" y="330"/>
                  <a:pt x="190" y="361"/>
                  <a:pt x="179" y="391"/>
                </a:cubicBezTo>
                <a:cubicBezTo>
                  <a:pt x="161" y="438"/>
                  <a:pt x="134" y="479"/>
                  <a:pt x="100" y="515"/>
                </a:cubicBezTo>
                <a:cubicBezTo>
                  <a:pt x="74" y="542"/>
                  <a:pt x="45" y="563"/>
                  <a:pt x="13" y="581"/>
                </a:cubicBezTo>
                <a:cubicBezTo>
                  <a:pt x="10" y="583"/>
                  <a:pt x="6" y="585"/>
                  <a:pt x="2" y="588"/>
                </a:cubicBezTo>
                <a:cubicBezTo>
                  <a:pt x="0" y="589"/>
                  <a:pt x="1" y="591"/>
                  <a:pt x="3" y="592"/>
                </a:cubicBezTo>
                <a:cubicBezTo>
                  <a:pt x="5" y="593"/>
                  <a:pt x="7" y="595"/>
                  <a:pt x="9" y="596"/>
                </a:cubicBezTo>
                <a:cubicBezTo>
                  <a:pt x="43" y="609"/>
                  <a:pt x="73" y="628"/>
                  <a:pt x="102" y="648"/>
                </a:cubicBezTo>
                <a:cubicBezTo>
                  <a:pt x="136" y="673"/>
                  <a:pt x="166" y="704"/>
                  <a:pt x="191" y="738"/>
                </a:cubicBezTo>
                <a:cubicBezTo>
                  <a:pt x="224" y="782"/>
                  <a:pt x="247" y="831"/>
                  <a:pt x="262" y="885"/>
                </a:cubicBezTo>
                <a:cubicBezTo>
                  <a:pt x="269" y="913"/>
                  <a:pt x="275" y="942"/>
                  <a:pt x="275" y="972"/>
                </a:cubicBezTo>
                <a:cubicBezTo>
                  <a:pt x="275" y="978"/>
                  <a:pt x="275" y="985"/>
                  <a:pt x="275" y="992"/>
                </a:cubicBezTo>
                <a:cubicBezTo>
                  <a:pt x="276" y="1018"/>
                  <a:pt x="279" y="1042"/>
                  <a:pt x="285" y="1067"/>
                </a:cubicBezTo>
                <a:cubicBezTo>
                  <a:pt x="293" y="1100"/>
                  <a:pt x="306" y="1131"/>
                  <a:pt x="325" y="1159"/>
                </a:cubicBezTo>
                <a:cubicBezTo>
                  <a:pt x="359" y="1209"/>
                  <a:pt x="403" y="1247"/>
                  <a:pt x="460" y="1270"/>
                </a:cubicBezTo>
                <a:cubicBezTo>
                  <a:pt x="494" y="1284"/>
                  <a:pt x="529" y="1291"/>
                  <a:pt x="566" y="1293"/>
                </a:cubicBezTo>
                <a:cubicBezTo>
                  <a:pt x="581" y="1294"/>
                  <a:pt x="597" y="1291"/>
                  <a:pt x="612" y="1289"/>
                </a:cubicBezTo>
                <a:close/>
              </a:path>
            </a:pathLst>
          </a:custGeom>
          <a:solidFill>
            <a:srgbClr val="1F74AD"/>
          </a:solidFill>
          <a:ln>
            <a:noFill/>
          </a:ln>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56"/>
          <p:cNvSpPr/>
          <p:nvPr>
            <p:custDataLst>
              <p:tags r:id="rId4"/>
            </p:custDataLst>
          </p:nvPr>
        </p:nvSpPr>
        <p:spPr bwMode="auto">
          <a:xfrm>
            <a:off x="10095534" y="103203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57"/>
          <p:cNvSpPr/>
          <p:nvPr>
            <p:custDataLst>
              <p:tags r:id="rId5"/>
            </p:custDataLst>
          </p:nvPr>
        </p:nvSpPr>
        <p:spPr bwMode="auto">
          <a:xfrm>
            <a:off x="7322489" y="10128518"/>
            <a:ext cx="2773045" cy="1888727"/>
          </a:xfrm>
          <a:custGeom>
            <a:avLst/>
            <a:gdLst>
              <a:gd name="T0" fmla="*/ 4 w 1294"/>
              <a:gd name="T1" fmla="*/ 612 h 871"/>
              <a:gd name="T2" fmla="*/ 36 w 1294"/>
              <a:gd name="T3" fmla="*/ 712 h 871"/>
              <a:gd name="T4" fmla="*/ 235 w 1294"/>
              <a:gd name="T5" fmla="*/ 863 h 871"/>
              <a:gd name="T6" fmla="*/ 284 w 1294"/>
              <a:gd name="T7" fmla="*/ 870 h 871"/>
              <a:gd name="T8" fmla="*/ 419 w 1294"/>
              <a:gd name="T9" fmla="*/ 863 h 871"/>
              <a:gd name="T10" fmla="*/ 551 w 1294"/>
              <a:gd name="T11" fmla="*/ 838 h 871"/>
              <a:gd name="T12" fmla="*/ 758 w 1294"/>
              <a:gd name="T13" fmla="*/ 761 h 871"/>
              <a:gd name="T14" fmla="*/ 941 w 1294"/>
              <a:gd name="T15" fmla="*/ 643 h 871"/>
              <a:gd name="T16" fmla="*/ 1116 w 1294"/>
              <a:gd name="T17" fmla="*/ 463 h 871"/>
              <a:gd name="T18" fmla="*/ 1236 w 1294"/>
              <a:gd name="T19" fmla="*/ 263 h 871"/>
              <a:gd name="T20" fmla="*/ 1290 w 1294"/>
              <a:gd name="T21" fmla="*/ 111 h 871"/>
              <a:gd name="T22" fmla="*/ 1294 w 1294"/>
              <a:gd name="T23" fmla="*/ 86 h 871"/>
              <a:gd name="T24" fmla="*/ 1278 w 1294"/>
              <a:gd name="T25" fmla="*/ 99 h 871"/>
              <a:gd name="T26" fmla="*/ 1192 w 1294"/>
              <a:gd name="T27" fmla="*/ 161 h 871"/>
              <a:gd name="T28" fmla="*/ 1079 w 1294"/>
              <a:gd name="T29" fmla="*/ 197 h 871"/>
              <a:gd name="T30" fmla="*/ 996 w 1294"/>
              <a:gd name="T31" fmla="*/ 200 h 871"/>
              <a:gd name="T32" fmla="*/ 903 w 1294"/>
              <a:gd name="T33" fmla="*/ 178 h 871"/>
              <a:gd name="T34" fmla="*/ 779 w 1294"/>
              <a:gd name="T35" fmla="*/ 99 h 871"/>
              <a:gd name="T36" fmla="*/ 713 w 1294"/>
              <a:gd name="T37" fmla="*/ 13 h 871"/>
              <a:gd name="T38" fmla="*/ 706 w 1294"/>
              <a:gd name="T39" fmla="*/ 2 h 871"/>
              <a:gd name="T40" fmla="*/ 702 w 1294"/>
              <a:gd name="T41" fmla="*/ 2 h 871"/>
              <a:gd name="T42" fmla="*/ 698 w 1294"/>
              <a:gd name="T43" fmla="*/ 9 h 871"/>
              <a:gd name="T44" fmla="*/ 646 w 1294"/>
              <a:gd name="T45" fmla="*/ 101 h 871"/>
              <a:gd name="T46" fmla="*/ 556 w 1294"/>
              <a:gd name="T47" fmla="*/ 191 h 871"/>
              <a:gd name="T48" fmla="*/ 409 w 1294"/>
              <a:gd name="T49" fmla="*/ 261 h 871"/>
              <a:gd name="T50" fmla="*/ 322 w 1294"/>
              <a:gd name="T51" fmla="*/ 274 h 871"/>
              <a:gd name="T52" fmla="*/ 301 w 1294"/>
              <a:gd name="T53" fmla="*/ 275 h 871"/>
              <a:gd name="T54" fmla="*/ 227 w 1294"/>
              <a:gd name="T55" fmla="*/ 284 h 871"/>
              <a:gd name="T56" fmla="*/ 135 w 1294"/>
              <a:gd name="T57" fmla="*/ 325 h 871"/>
              <a:gd name="T58" fmla="*/ 24 w 1294"/>
              <a:gd name="T59" fmla="*/ 459 h 871"/>
              <a:gd name="T60" fmla="*/ 1 w 1294"/>
              <a:gd name="T61" fmla="*/ 565 h 871"/>
              <a:gd name="T62" fmla="*/ 4 w 1294"/>
              <a:gd name="T63" fmla="*/ 612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4" h="871">
                <a:moveTo>
                  <a:pt x="4" y="612"/>
                </a:moveTo>
                <a:cubicBezTo>
                  <a:pt x="8" y="648"/>
                  <a:pt x="19" y="681"/>
                  <a:pt x="36" y="712"/>
                </a:cubicBezTo>
                <a:cubicBezTo>
                  <a:pt x="80" y="792"/>
                  <a:pt x="147" y="842"/>
                  <a:pt x="235" y="863"/>
                </a:cubicBezTo>
                <a:cubicBezTo>
                  <a:pt x="251" y="866"/>
                  <a:pt x="267" y="869"/>
                  <a:pt x="284" y="870"/>
                </a:cubicBezTo>
                <a:cubicBezTo>
                  <a:pt x="329" y="871"/>
                  <a:pt x="374" y="868"/>
                  <a:pt x="419" y="863"/>
                </a:cubicBezTo>
                <a:cubicBezTo>
                  <a:pt x="464" y="857"/>
                  <a:pt x="508" y="849"/>
                  <a:pt x="551" y="838"/>
                </a:cubicBezTo>
                <a:cubicBezTo>
                  <a:pt x="623" y="820"/>
                  <a:pt x="692" y="794"/>
                  <a:pt x="758" y="761"/>
                </a:cubicBezTo>
                <a:cubicBezTo>
                  <a:pt x="823" y="728"/>
                  <a:pt x="884" y="689"/>
                  <a:pt x="941" y="643"/>
                </a:cubicBezTo>
                <a:cubicBezTo>
                  <a:pt x="1007" y="590"/>
                  <a:pt x="1065" y="530"/>
                  <a:pt x="1116" y="463"/>
                </a:cubicBezTo>
                <a:cubicBezTo>
                  <a:pt x="1164" y="401"/>
                  <a:pt x="1204" y="334"/>
                  <a:pt x="1236" y="263"/>
                </a:cubicBezTo>
                <a:cubicBezTo>
                  <a:pt x="1257" y="213"/>
                  <a:pt x="1276" y="163"/>
                  <a:pt x="1290" y="111"/>
                </a:cubicBezTo>
                <a:cubicBezTo>
                  <a:pt x="1292" y="103"/>
                  <a:pt x="1294" y="95"/>
                  <a:pt x="1294" y="86"/>
                </a:cubicBezTo>
                <a:cubicBezTo>
                  <a:pt x="1289" y="91"/>
                  <a:pt x="1283" y="95"/>
                  <a:pt x="1278" y="99"/>
                </a:cubicBezTo>
                <a:cubicBezTo>
                  <a:pt x="1253" y="124"/>
                  <a:pt x="1224" y="145"/>
                  <a:pt x="1192" y="161"/>
                </a:cubicBezTo>
                <a:cubicBezTo>
                  <a:pt x="1156" y="179"/>
                  <a:pt x="1119" y="191"/>
                  <a:pt x="1079" y="197"/>
                </a:cubicBezTo>
                <a:cubicBezTo>
                  <a:pt x="1051" y="202"/>
                  <a:pt x="1024" y="202"/>
                  <a:pt x="996" y="200"/>
                </a:cubicBezTo>
                <a:cubicBezTo>
                  <a:pt x="964" y="197"/>
                  <a:pt x="933" y="189"/>
                  <a:pt x="903" y="178"/>
                </a:cubicBezTo>
                <a:cubicBezTo>
                  <a:pt x="856" y="160"/>
                  <a:pt x="815" y="134"/>
                  <a:pt x="779" y="99"/>
                </a:cubicBezTo>
                <a:cubicBezTo>
                  <a:pt x="752" y="74"/>
                  <a:pt x="731" y="44"/>
                  <a:pt x="713" y="13"/>
                </a:cubicBezTo>
                <a:cubicBezTo>
                  <a:pt x="711" y="9"/>
                  <a:pt x="708" y="5"/>
                  <a:pt x="706" y="2"/>
                </a:cubicBezTo>
                <a:cubicBezTo>
                  <a:pt x="705" y="0"/>
                  <a:pt x="703" y="0"/>
                  <a:pt x="702" y="2"/>
                </a:cubicBezTo>
                <a:cubicBezTo>
                  <a:pt x="701" y="4"/>
                  <a:pt x="699" y="6"/>
                  <a:pt x="698" y="9"/>
                </a:cubicBezTo>
                <a:cubicBezTo>
                  <a:pt x="685" y="42"/>
                  <a:pt x="666" y="72"/>
                  <a:pt x="646" y="101"/>
                </a:cubicBezTo>
                <a:cubicBezTo>
                  <a:pt x="621" y="136"/>
                  <a:pt x="590" y="165"/>
                  <a:pt x="556" y="191"/>
                </a:cubicBezTo>
                <a:cubicBezTo>
                  <a:pt x="512" y="224"/>
                  <a:pt x="462" y="247"/>
                  <a:pt x="409" y="261"/>
                </a:cubicBezTo>
                <a:cubicBezTo>
                  <a:pt x="381" y="269"/>
                  <a:pt x="352" y="274"/>
                  <a:pt x="322" y="274"/>
                </a:cubicBezTo>
                <a:cubicBezTo>
                  <a:pt x="315" y="275"/>
                  <a:pt x="308" y="275"/>
                  <a:pt x="301" y="275"/>
                </a:cubicBezTo>
                <a:cubicBezTo>
                  <a:pt x="276" y="275"/>
                  <a:pt x="251" y="279"/>
                  <a:pt x="227" y="284"/>
                </a:cubicBezTo>
                <a:cubicBezTo>
                  <a:pt x="194" y="292"/>
                  <a:pt x="163" y="306"/>
                  <a:pt x="135" y="325"/>
                </a:cubicBezTo>
                <a:cubicBezTo>
                  <a:pt x="85" y="359"/>
                  <a:pt x="47" y="403"/>
                  <a:pt x="24" y="459"/>
                </a:cubicBezTo>
                <a:cubicBezTo>
                  <a:pt x="10" y="493"/>
                  <a:pt x="3" y="529"/>
                  <a:pt x="1" y="565"/>
                </a:cubicBezTo>
                <a:cubicBezTo>
                  <a:pt x="0" y="581"/>
                  <a:pt x="3" y="596"/>
                  <a:pt x="4" y="612"/>
                </a:cubicBezTo>
                <a:close/>
              </a:path>
            </a:pathLst>
          </a:custGeom>
          <a:solidFill>
            <a:srgbClr val="3498DB"/>
          </a:solidFill>
          <a:ln>
            <a:noFill/>
          </a:ln>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58"/>
          <p:cNvSpPr/>
          <p:nvPr>
            <p:custDataLst>
              <p:tags r:id="rId6"/>
            </p:custDataLst>
          </p:nvPr>
        </p:nvSpPr>
        <p:spPr bwMode="auto">
          <a:xfrm>
            <a:off x="7446222" y="119582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29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59"/>
          <p:cNvSpPr/>
          <p:nvPr>
            <p:custDataLst>
              <p:tags r:id="rId7"/>
            </p:custDataLst>
          </p:nvPr>
        </p:nvSpPr>
        <p:spPr bwMode="auto">
          <a:xfrm>
            <a:off x="5764927" y="9154643"/>
            <a:ext cx="1863253" cy="2803580"/>
          </a:xfrm>
          <a:custGeom>
            <a:avLst/>
            <a:gdLst>
              <a:gd name="T0" fmla="*/ 259 w 871"/>
              <a:gd name="T1" fmla="*/ 5 h 1294"/>
              <a:gd name="T2" fmla="*/ 158 w 871"/>
              <a:gd name="T3" fmla="*/ 37 h 1294"/>
              <a:gd name="T4" fmla="*/ 8 w 871"/>
              <a:gd name="T5" fmla="*/ 235 h 1294"/>
              <a:gd name="T6" fmla="*/ 1 w 871"/>
              <a:gd name="T7" fmla="*/ 284 h 1294"/>
              <a:gd name="T8" fmla="*/ 8 w 871"/>
              <a:gd name="T9" fmla="*/ 419 h 1294"/>
              <a:gd name="T10" fmla="*/ 33 w 871"/>
              <a:gd name="T11" fmla="*/ 552 h 1294"/>
              <a:gd name="T12" fmla="*/ 110 w 871"/>
              <a:gd name="T13" fmla="*/ 758 h 1294"/>
              <a:gd name="T14" fmla="*/ 228 w 871"/>
              <a:gd name="T15" fmla="*/ 941 h 1294"/>
              <a:gd name="T16" fmla="*/ 408 w 871"/>
              <a:gd name="T17" fmla="*/ 1117 h 1294"/>
              <a:gd name="T18" fmla="*/ 608 w 871"/>
              <a:gd name="T19" fmla="*/ 1236 h 1294"/>
              <a:gd name="T20" fmla="*/ 760 w 871"/>
              <a:gd name="T21" fmla="*/ 1290 h 1294"/>
              <a:gd name="T22" fmla="*/ 785 w 871"/>
              <a:gd name="T23" fmla="*/ 1294 h 1294"/>
              <a:gd name="T24" fmla="*/ 771 w 871"/>
              <a:gd name="T25" fmla="*/ 1279 h 1294"/>
              <a:gd name="T26" fmla="*/ 710 w 871"/>
              <a:gd name="T27" fmla="*/ 1192 h 1294"/>
              <a:gd name="T28" fmla="*/ 674 w 871"/>
              <a:gd name="T29" fmla="*/ 1079 h 1294"/>
              <a:gd name="T30" fmla="*/ 671 w 871"/>
              <a:gd name="T31" fmla="*/ 996 h 1294"/>
              <a:gd name="T32" fmla="*/ 693 w 871"/>
              <a:gd name="T33" fmla="*/ 903 h 1294"/>
              <a:gd name="T34" fmla="*/ 772 w 871"/>
              <a:gd name="T35" fmla="*/ 779 h 1294"/>
              <a:gd name="T36" fmla="*/ 858 w 871"/>
              <a:gd name="T37" fmla="*/ 713 h 1294"/>
              <a:gd name="T38" fmla="*/ 869 w 871"/>
              <a:gd name="T39" fmla="*/ 706 h 1294"/>
              <a:gd name="T40" fmla="*/ 869 w 871"/>
              <a:gd name="T41" fmla="*/ 702 h 1294"/>
              <a:gd name="T42" fmla="*/ 862 w 871"/>
              <a:gd name="T43" fmla="*/ 698 h 1294"/>
              <a:gd name="T44" fmla="*/ 770 w 871"/>
              <a:gd name="T45" fmla="*/ 646 h 1294"/>
              <a:gd name="T46" fmla="*/ 680 w 871"/>
              <a:gd name="T47" fmla="*/ 556 h 1294"/>
              <a:gd name="T48" fmla="*/ 610 w 871"/>
              <a:gd name="T49" fmla="*/ 409 h 1294"/>
              <a:gd name="T50" fmla="*/ 596 w 871"/>
              <a:gd name="T51" fmla="*/ 322 h 1294"/>
              <a:gd name="T52" fmla="*/ 596 w 871"/>
              <a:gd name="T53" fmla="*/ 302 h 1294"/>
              <a:gd name="T54" fmla="*/ 586 w 871"/>
              <a:gd name="T55" fmla="*/ 227 h 1294"/>
              <a:gd name="T56" fmla="*/ 546 w 871"/>
              <a:gd name="T57" fmla="*/ 135 h 1294"/>
              <a:gd name="T58" fmla="*/ 412 w 871"/>
              <a:gd name="T59" fmla="*/ 24 h 1294"/>
              <a:gd name="T60" fmla="*/ 306 w 871"/>
              <a:gd name="T61" fmla="*/ 1 h 1294"/>
              <a:gd name="T62" fmla="*/ 259 w 871"/>
              <a:gd name="T63" fmla="*/ 5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1" h="1294">
                <a:moveTo>
                  <a:pt x="259" y="5"/>
                </a:moveTo>
                <a:cubicBezTo>
                  <a:pt x="223" y="8"/>
                  <a:pt x="190" y="19"/>
                  <a:pt x="158" y="37"/>
                </a:cubicBezTo>
                <a:cubicBezTo>
                  <a:pt x="79" y="80"/>
                  <a:pt x="29" y="147"/>
                  <a:pt x="8" y="235"/>
                </a:cubicBezTo>
                <a:cubicBezTo>
                  <a:pt x="4" y="251"/>
                  <a:pt x="2" y="268"/>
                  <a:pt x="1" y="284"/>
                </a:cubicBezTo>
                <a:cubicBezTo>
                  <a:pt x="0" y="329"/>
                  <a:pt x="3" y="374"/>
                  <a:pt x="8" y="419"/>
                </a:cubicBezTo>
                <a:cubicBezTo>
                  <a:pt x="13" y="464"/>
                  <a:pt x="22" y="508"/>
                  <a:pt x="33" y="552"/>
                </a:cubicBezTo>
                <a:cubicBezTo>
                  <a:pt x="51" y="623"/>
                  <a:pt x="77" y="692"/>
                  <a:pt x="110" y="758"/>
                </a:cubicBezTo>
                <a:cubicBezTo>
                  <a:pt x="143" y="823"/>
                  <a:pt x="182" y="884"/>
                  <a:pt x="228" y="941"/>
                </a:cubicBezTo>
                <a:cubicBezTo>
                  <a:pt x="281" y="1007"/>
                  <a:pt x="340" y="1066"/>
                  <a:pt x="408" y="1117"/>
                </a:cubicBezTo>
                <a:cubicBezTo>
                  <a:pt x="470" y="1164"/>
                  <a:pt x="537" y="1204"/>
                  <a:pt x="608" y="1236"/>
                </a:cubicBezTo>
                <a:cubicBezTo>
                  <a:pt x="657" y="1258"/>
                  <a:pt x="708" y="1276"/>
                  <a:pt x="760" y="1290"/>
                </a:cubicBezTo>
                <a:cubicBezTo>
                  <a:pt x="768" y="1292"/>
                  <a:pt x="776" y="1294"/>
                  <a:pt x="785" y="1294"/>
                </a:cubicBezTo>
                <a:cubicBezTo>
                  <a:pt x="780" y="1289"/>
                  <a:pt x="776" y="1284"/>
                  <a:pt x="771" y="1279"/>
                </a:cubicBezTo>
                <a:cubicBezTo>
                  <a:pt x="747" y="1253"/>
                  <a:pt x="726" y="1224"/>
                  <a:pt x="710" y="1192"/>
                </a:cubicBezTo>
                <a:cubicBezTo>
                  <a:pt x="691" y="1157"/>
                  <a:pt x="680" y="1119"/>
                  <a:pt x="674" y="1079"/>
                </a:cubicBezTo>
                <a:cubicBezTo>
                  <a:pt x="669" y="1051"/>
                  <a:pt x="669" y="1024"/>
                  <a:pt x="671" y="996"/>
                </a:cubicBezTo>
                <a:cubicBezTo>
                  <a:pt x="674" y="964"/>
                  <a:pt x="682" y="933"/>
                  <a:pt x="693" y="903"/>
                </a:cubicBezTo>
                <a:cubicBezTo>
                  <a:pt x="711" y="856"/>
                  <a:pt x="737" y="815"/>
                  <a:pt x="772" y="779"/>
                </a:cubicBezTo>
                <a:cubicBezTo>
                  <a:pt x="797" y="752"/>
                  <a:pt x="826" y="731"/>
                  <a:pt x="858" y="713"/>
                </a:cubicBezTo>
                <a:cubicBezTo>
                  <a:pt x="862" y="711"/>
                  <a:pt x="866" y="709"/>
                  <a:pt x="869" y="706"/>
                </a:cubicBezTo>
                <a:cubicBezTo>
                  <a:pt x="871" y="705"/>
                  <a:pt x="871" y="703"/>
                  <a:pt x="869" y="702"/>
                </a:cubicBezTo>
                <a:cubicBezTo>
                  <a:pt x="867" y="701"/>
                  <a:pt x="865" y="699"/>
                  <a:pt x="862" y="698"/>
                </a:cubicBezTo>
                <a:cubicBezTo>
                  <a:pt x="829" y="686"/>
                  <a:pt x="799" y="667"/>
                  <a:pt x="770" y="646"/>
                </a:cubicBezTo>
                <a:cubicBezTo>
                  <a:pt x="735" y="621"/>
                  <a:pt x="706" y="590"/>
                  <a:pt x="680" y="556"/>
                </a:cubicBezTo>
                <a:cubicBezTo>
                  <a:pt x="647" y="512"/>
                  <a:pt x="624" y="463"/>
                  <a:pt x="610" y="409"/>
                </a:cubicBezTo>
                <a:cubicBezTo>
                  <a:pt x="602" y="381"/>
                  <a:pt x="597" y="352"/>
                  <a:pt x="596" y="322"/>
                </a:cubicBezTo>
                <a:cubicBezTo>
                  <a:pt x="596" y="316"/>
                  <a:pt x="596" y="309"/>
                  <a:pt x="596" y="302"/>
                </a:cubicBezTo>
                <a:cubicBezTo>
                  <a:pt x="595" y="277"/>
                  <a:pt x="592" y="252"/>
                  <a:pt x="586" y="227"/>
                </a:cubicBezTo>
                <a:cubicBezTo>
                  <a:pt x="578" y="194"/>
                  <a:pt x="565" y="163"/>
                  <a:pt x="546" y="135"/>
                </a:cubicBezTo>
                <a:cubicBezTo>
                  <a:pt x="512" y="85"/>
                  <a:pt x="468" y="47"/>
                  <a:pt x="412" y="24"/>
                </a:cubicBezTo>
                <a:cubicBezTo>
                  <a:pt x="378" y="10"/>
                  <a:pt x="342" y="3"/>
                  <a:pt x="306" y="1"/>
                </a:cubicBezTo>
                <a:cubicBezTo>
                  <a:pt x="290" y="0"/>
                  <a:pt x="275" y="3"/>
                  <a:pt x="259" y="5"/>
                </a:cubicBezTo>
                <a:close/>
              </a:path>
            </a:pathLst>
          </a:custGeom>
          <a:solidFill>
            <a:srgbClr val="1AA3AA"/>
          </a:solidFill>
          <a:ln>
            <a:noFill/>
          </a:ln>
        </p:spPr>
        <p:txBody>
          <a:bodyPr vert="horz" wrap="square" lIns="91440" tIns="45720" rIns="91440" bIns="45720" numCol="1" anchor="t" anchorCtr="0" compatLnSpc="1"/>
          <a:lstStyle/>
          <a:p>
            <a:endParaRPr lang="ru-RU">
              <a:latin typeface="Arial" panose="020B0604020202020204" pitchFamily="34" charset="0"/>
              <a:ea typeface="微软雅黑" panose="020B0503020204020204" pitchFamily="34" charset="-122"/>
              <a:sym typeface="Arial" panose="020B0604020202020204" pitchFamily="34" charset="0"/>
            </a:endParaRPr>
          </a:p>
        </p:txBody>
      </p:sp>
      <p:sp>
        <p:nvSpPr>
          <p:cNvPr id="39" name="Текст 12"/>
          <p:cNvSpPr txBox="1"/>
          <p:nvPr>
            <p:custDataLst>
              <p:tags r:id="rId8"/>
            </p:custDataLst>
          </p:nvPr>
        </p:nvSpPr>
        <p:spPr>
          <a:xfrm>
            <a:off x="6760593" y="8173650"/>
            <a:ext cx="1388807" cy="612320"/>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rgbClr val="4D576B"/>
                </a:solidFill>
                <a:latin typeface="Aller Light" panose="02000503000000020004" pitchFamily="2"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9pPr>
          </a:lstStyle>
          <a:p>
            <a:pPr algn="ctr"/>
            <a:r>
              <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rPr>
              <a:t>行政</a:t>
            </a:r>
            <a:r>
              <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rPr>
              <a:t>管理</a:t>
            </a:r>
            <a:endPar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endParaRPr>
          </a:p>
        </p:txBody>
      </p:sp>
      <p:sp>
        <p:nvSpPr>
          <p:cNvPr id="40" name="Текст 12"/>
          <p:cNvSpPr txBox="1"/>
          <p:nvPr>
            <p:custDataLst>
              <p:tags r:id="rId9"/>
            </p:custDataLst>
          </p:nvPr>
        </p:nvSpPr>
        <p:spPr>
          <a:xfrm>
            <a:off x="7694981" y="10977277"/>
            <a:ext cx="1872289" cy="501690"/>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rgbClr val="4D576B"/>
                </a:solidFill>
                <a:latin typeface="Aller Light" panose="02000503000000020004" pitchFamily="2"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9pPr>
          </a:lstStyle>
          <a:p>
            <a:pPr algn="ctr"/>
            <a:r>
              <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rPr>
              <a:t>投研投顾</a:t>
            </a:r>
            <a:endPar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endParaRPr>
          </a:p>
        </p:txBody>
      </p:sp>
      <p:sp>
        <p:nvSpPr>
          <p:cNvPr id="41" name="Текст 12"/>
          <p:cNvSpPr txBox="1"/>
          <p:nvPr>
            <p:custDataLst>
              <p:tags r:id="rId10"/>
            </p:custDataLst>
          </p:nvPr>
        </p:nvSpPr>
        <p:spPr>
          <a:xfrm>
            <a:off x="8770332" y="8990241"/>
            <a:ext cx="1386758" cy="488928"/>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rgbClr val="4D576B"/>
                </a:solidFill>
                <a:latin typeface="Aller Light" panose="02000503000000020004" pitchFamily="2"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9pPr>
          </a:lstStyle>
          <a:p>
            <a:pPr algn="ctr"/>
            <a:r>
              <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rPr>
              <a:t>金融法务</a:t>
            </a:r>
            <a:endPar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endParaRPr>
          </a:p>
        </p:txBody>
      </p:sp>
      <p:sp>
        <p:nvSpPr>
          <p:cNvPr id="42" name="Текст 12"/>
          <p:cNvSpPr txBox="1"/>
          <p:nvPr>
            <p:custDataLst>
              <p:tags r:id="rId11"/>
            </p:custDataLst>
          </p:nvPr>
        </p:nvSpPr>
        <p:spPr>
          <a:xfrm>
            <a:off x="5952762" y="10128235"/>
            <a:ext cx="1405255" cy="848995"/>
          </a:xfrm>
          <a:prstGeom prst="rect">
            <a:avLst/>
          </a:prstGeom>
        </p:spPr>
        <p:txBody>
          <a:bodyPr/>
          <a:lstStyle>
            <a:lvl1pPr marL="0" indent="0" algn="l" defTabSz="2438400" rtl="0" eaLnBrk="1" latinLnBrk="0" hangingPunct="1">
              <a:lnSpc>
                <a:spcPct val="150000"/>
              </a:lnSpc>
              <a:spcBef>
                <a:spcPct val="20000"/>
              </a:spcBef>
              <a:buFont typeface="Arial" panose="020B0604020202020204" pitchFamily="34" charset="0"/>
              <a:buNone/>
              <a:defRPr sz="2000" kern="1200" baseline="0">
                <a:solidFill>
                  <a:srgbClr val="4D576B"/>
                </a:solidFill>
                <a:latin typeface="Aller Light" panose="02000503000000020004" pitchFamily="2"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2400" kern="1200">
                <a:solidFill>
                  <a:srgbClr val="4D576B"/>
                </a:solidFill>
                <a:latin typeface="Aller Light" panose="02000503000000020004" pitchFamily="2"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rgbClr val="000000"/>
                </a:solidFill>
                <a:latin typeface="Arial" panose="020B0604020202020204" pitchFamily="34" charset="0"/>
                <a:ea typeface="微软雅黑" panose="020B0503020204020204" pitchFamily="34" charset="-122"/>
                <a:cs typeface="+mn-ea"/>
              </a:defRPr>
            </a:lvl9pPr>
          </a:lstStyle>
          <a:p>
            <a:pPr algn="ctr"/>
            <a:r>
              <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rPr>
              <a:t>财富管理</a:t>
            </a:r>
            <a:endParaRPr lang="zh-CN" altLang="en-US" b="1" spc="300">
              <a:solidFill>
                <a:sysClr val="window" lastClr="FFFFFF"/>
              </a:solidFill>
              <a:latin typeface="Arial" panose="020B0604020202020204" pitchFamily="34" charset="0"/>
              <a:ea typeface="微软雅黑" panose="020B0503020204020204" pitchFamily="34" charset="-122"/>
              <a:cs typeface="Roboto Light" charset="0"/>
              <a:sym typeface="Arial" panose="020B0604020202020204" pitchFamily="34" charset="0"/>
            </a:endParaRPr>
          </a:p>
        </p:txBody>
      </p:sp>
      <p:sp>
        <p:nvSpPr>
          <p:cNvPr id="31" name="Title 12"/>
          <p:cNvSpPr txBox="1"/>
          <p:nvPr>
            <p:custDataLst>
              <p:tags r:id="rId12"/>
            </p:custDataLst>
          </p:nvPr>
        </p:nvSpPr>
        <p:spPr>
          <a:xfrm>
            <a:off x="5396502" y="5846684"/>
            <a:ext cx="5098893" cy="1125538"/>
          </a:xfrm>
          <a:prstGeom prst="rect">
            <a:avLst/>
          </a:prstGeom>
        </p:spPr>
        <p:txBody>
          <a:bodyPr vert="horz" lIns="101600" tIns="38100" rIns="76200" bIns="38100" rtlCol="0" anchor="ctr"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rgbClr val="000000"/>
                </a:solidFill>
                <a:uFillTx/>
                <a:latin typeface="微软雅黑" panose="020B0503020204020204" pitchFamily="34" charset="-122"/>
                <a:ea typeface="微软雅黑" panose="020B0503020204020204" pitchFamily="34" charset="-122"/>
                <a:cs typeface="+mn-ea"/>
              </a:defRPr>
            </a:lvl1pPr>
          </a:lstStyle>
          <a:p>
            <a:pPr algn="ctr"/>
            <a:r>
              <a:rPr lang="zh-CN" altLang="en-US" sz="3600" spc="30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拓展领域</a:t>
            </a:r>
            <a:endParaRPr lang="zh-CN" altLang="en-US" sz="3600" spc="30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3" name="直接连接符 32"/>
          <p:cNvCxnSpPr/>
          <p:nvPr>
            <p:custDataLst>
              <p:tags r:id="rId13"/>
            </p:custDataLst>
          </p:nvPr>
        </p:nvCxnSpPr>
        <p:spPr>
          <a:xfrm>
            <a:off x="6203326" y="7131476"/>
            <a:ext cx="3447676" cy="10663"/>
          </a:xfrm>
          <a:prstGeom prst="line">
            <a:avLst/>
          </a:prstGeom>
          <a:noFill/>
          <a:ln w="38100" cap="flat" cmpd="sng" algn="ctr">
            <a:solidFill>
              <a:srgbClr val="0070C0"/>
            </a:solidFill>
            <a:prstDash val="solid"/>
            <a:miter lim="800000"/>
          </a:ln>
          <a:effectLst/>
        </p:spPr>
      </p:cxnSp>
      <p:sp>
        <p:nvSpPr>
          <p:cNvPr id="19" name="文本框 18"/>
          <p:cNvSpPr txBox="1"/>
          <p:nvPr/>
        </p:nvSpPr>
        <p:spPr>
          <a:xfrm>
            <a:off x="11925049" y="5062574"/>
            <a:ext cx="2944368" cy="593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金融法务</a:t>
            </a:r>
            <a:endPar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14"/>
          <a:stretch>
            <a:fillRect/>
          </a:stretch>
        </p:blipFill>
        <p:spPr>
          <a:xfrm>
            <a:off x="11468193" y="5700134"/>
            <a:ext cx="5739200" cy="3457604"/>
          </a:xfrm>
          <a:prstGeom prst="rect">
            <a:avLst/>
          </a:prstGeom>
        </p:spPr>
      </p:pic>
      <p:pic>
        <p:nvPicPr>
          <p:cNvPr id="22" name="图片 21"/>
          <p:cNvPicPr>
            <a:picLocks noChangeAspect="1"/>
          </p:cNvPicPr>
          <p:nvPr/>
        </p:nvPicPr>
        <p:blipFill>
          <a:blip r:embed="rId15"/>
          <a:stretch>
            <a:fillRect/>
          </a:stretch>
        </p:blipFill>
        <p:spPr>
          <a:xfrm>
            <a:off x="19318372" y="5700134"/>
            <a:ext cx="3129389" cy="3692782"/>
          </a:xfrm>
          <a:prstGeom prst="rect">
            <a:avLst/>
          </a:prstGeom>
        </p:spPr>
      </p:pic>
      <p:sp>
        <p:nvSpPr>
          <p:cNvPr id="23" name="文本框 22"/>
          <p:cNvSpPr txBox="1"/>
          <p:nvPr/>
        </p:nvSpPr>
        <p:spPr>
          <a:xfrm>
            <a:off x="19363947" y="5105753"/>
            <a:ext cx="2944368" cy="593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行政</a:t>
            </a:r>
            <a:r>
              <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管理</a:t>
            </a:r>
            <a:endPar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24" name="图片 23"/>
          <p:cNvPicPr>
            <a:picLocks noChangeAspect="1"/>
          </p:cNvPicPr>
          <p:nvPr/>
        </p:nvPicPr>
        <p:blipFill>
          <a:blip r:embed="rId16"/>
          <a:stretch>
            <a:fillRect/>
          </a:stretch>
        </p:blipFill>
        <p:spPr>
          <a:xfrm>
            <a:off x="11660364" y="10117384"/>
            <a:ext cx="3581400" cy="3429000"/>
          </a:xfrm>
          <a:prstGeom prst="rect">
            <a:avLst/>
          </a:prstGeom>
        </p:spPr>
      </p:pic>
      <p:sp>
        <p:nvSpPr>
          <p:cNvPr id="25" name="文本框 24"/>
          <p:cNvSpPr txBox="1"/>
          <p:nvPr/>
        </p:nvSpPr>
        <p:spPr>
          <a:xfrm>
            <a:off x="11978880" y="9523004"/>
            <a:ext cx="2944368" cy="593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a:latin typeface="Arial" panose="020B0604020202020204" pitchFamily="34" charset="0"/>
                <a:ea typeface="微软雅黑" panose="020B0503020204020204" pitchFamily="34" charset="-122"/>
                <a:sym typeface="Arial" panose="020B0604020202020204" pitchFamily="34" charset="0"/>
              </a:rPr>
              <a:t>投研投顾</a:t>
            </a:r>
            <a:endPar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a:blip r:embed="rId17"/>
          <a:stretch>
            <a:fillRect/>
          </a:stretch>
        </p:blipFill>
        <p:spPr>
          <a:xfrm>
            <a:off x="19451580" y="10742804"/>
            <a:ext cx="3730319" cy="2803580"/>
          </a:xfrm>
          <a:prstGeom prst="rect">
            <a:avLst/>
          </a:prstGeom>
        </p:spPr>
      </p:pic>
      <p:sp>
        <p:nvSpPr>
          <p:cNvPr id="27" name="文本框 26"/>
          <p:cNvSpPr txBox="1"/>
          <p:nvPr/>
        </p:nvSpPr>
        <p:spPr>
          <a:xfrm>
            <a:off x="19352919" y="9750225"/>
            <a:ext cx="2944368" cy="593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a:latin typeface="Arial" panose="020B0604020202020204" pitchFamily="34" charset="0"/>
                <a:ea typeface="微软雅黑" panose="020B0503020204020204" pitchFamily="34" charset="-122"/>
                <a:sym typeface="Arial" panose="020B0604020202020204" pitchFamily="34" charset="0"/>
              </a:rPr>
              <a:t>财富管理</a:t>
            </a:r>
            <a:endParaRPr kumimoji="0" lang="zh-CN" altLang="en-US" sz="32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1219" y="7834032"/>
            <a:ext cx="2944368" cy="3402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p>
            <a:pPr marR="0" algn="ctr" defTabSz="825500" rtl="0" eaLnBrk="1">
              <a:lnSpc>
                <a:spcPct val="150000"/>
              </a:lnSpc>
              <a:spcBef>
                <a:spcPts val="0"/>
              </a:spcBef>
              <a:spcAft>
                <a:spcPts val="0"/>
              </a:spcAft>
              <a:buClrTx/>
              <a:buSzTx/>
              <a:buFontTx/>
              <a:buNone/>
            </a:pPr>
            <a:r>
              <a:rPr kumimoji="0" lang="zh-CN" altLang="en-US" sz="3200" b="1" i="0" u="none" strike="noStrike" cap="none" spc="0" normalizeH="0" baseline="0">
                <a:ln>
                  <a:noFill/>
                </a:ln>
                <a:solidFill>
                  <a:schemeClr val="accent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银行金融科技场景全面引入</a:t>
            </a:r>
            <a:endParaRPr kumimoji="0" lang="zh-CN" altLang="en-US" sz="3200" b="1" i="0" u="none" strike="noStrike" cap="none" spc="0" normalizeH="0" baseline="0">
              <a:ln>
                <a:noFill/>
              </a:ln>
              <a:solidFill>
                <a:schemeClr val="accent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a:p>
            <a:pPr marR="0" algn="ctr" defTabSz="825500" rtl="0" eaLnBrk="1">
              <a:lnSpc>
                <a:spcPct val="150000"/>
              </a:lnSpc>
              <a:spcBef>
                <a:spcPts val="0"/>
              </a:spcBef>
              <a:spcAft>
                <a:spcPts val="0"/>
              </a:spcAft>
              <a:buClrTx/>
              <a:buSzTx/>
              <a:buFontTx/>
              <a:buNone/>
            </a:pPr>
            <a:r>
              <a:rPr kumimoji="0" lang="en-US" altLang="zh-CN" sz="4700" b="1" i="0" u="none" strike="noStrike" cap="none" spc="0" normalizeH="0" baseline="0">
                <a:ln>
                  <a:noFill/>
                </a:ln>
                <a:gradFill>
                  <a:gsLst>
                    <a:gs pos="50000">
                      <a:schemeClr val="accent3"/>
                    </a:gs>
                    <a:gs pos="0">
                      <a:schemeClr val="accent3">
                        <a:lumMod val="25000"/>
                        <a:lumOff val="75000"/>
                      </a:schemeClr>
                    </a:gs>
                    <a:gs pos="100000">
                      <a:schemeClr val="accent3">
                        <a:lumMod val="85000"/>
                      </a:schemeClr>
                    </a:gs>
                  </a:gsLst>
                  <a:lin ang="5400000" scaled="1"/>
                </a:gra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ChatGLM</a:t>
            </a:r>
            <a:endParaRPr kumimoji="0" lang="en-US" altLang="zh-CN" sz="3200" b="1" i="0" u="none" strike="noStrike" cap="none" spc="0" normalizeH="0" baseline="0">
              <a:ln>
                <a:noFill/>
              </a:ln>
              <a:solidFill>
                <a:schemeClr val="accent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a:p>
            <a:pPr marR="0" algn="ctr" defTabSz="825500" rtl="0" eaLnBrk="1">
              <a:lnSpc>
                <a:spcPct val="150000"/>
              </a:lnSpc>
              <a:spcBef>
                <a:spcPts val="0"/>
              </a:spcBef>
              <a:spcAft>
                <a:spcPts val="0"/>
              </a:spcAft>
              <a:buClrTx/>
              <a:buSzTx/>
              <a:buFontTx/>
              <a:buNone/>
            </a:pPr>
            <a:r>
              <a:rPr kumimoji="0" lang="zh-CN" altLang="en-US" sz="3200" b="1" i="0" u="none" strike="noStrike" cap="none" spc="0" normalizeH="0" baseline="0">
                <a:ln>
                  <a:noFill/>
                </a:ln>
                <a:solidFill>
                  <a:schemeClr val="accent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大语言模型</a:t>
            </a:r>
            <a:endParaRPr kumimoji="0" lang="zh-CN" altLang="en-US" sz="3200" b="1" i="0" u="none" strike="noStrike" cap="none" spc="0" normalizeH="0" baseline="0">
              <a:ln>
                <a:noFill/>
              </a:ln>
              <a:solidFill>
                <a:schemeClr val="accent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hanks_"/>
          <p:cNvSpPr txBox="1"/>
          <p:nvPr/>
        </p:nvSpPr>
        <p:spPr>
          <a:xfrm>
            <a:off x="21590" y="6685063"/>
            <a:ext cx="24384000" cy="1631212"/>
          </a:xfrm>
          <a:prstGeom prst="rect">
            <a:avLst/>
          </a:prstGeom>
          <a:ln w="12700">
            <a:miter lim="400000"/>
          </a:ln>
        </p:spPr>
        <p:txBody>
          <a:bodyPr wrap="square" lIns="45718" tIns="45718" rIns="45718" bIns="45718">
            <a:spAutoFit/>
          </a:bodyPr>
          <a:lstStyle>
            <a:lvl1pPr defTabSz="457200">
              <a:defRPr sz="10000">
                <a:solidFill>
                  <a:srgbClr val="0000F5"/>
                </a:solidFill>
                <a:latin typeface="Alibaba PuHuiTi 2 85 Bold"/>
                <a:ea typeface="Alibaba PuHuiTi 2 85 Bold"/>
                <a:cs typeface="Alibaba PuHuiTi 2 85 Bold"/>
                <a:sym typeface="Alibaba PuHuiTi 2 85 Bold"/>
              </a:defRPr>
            </a:lvl1pPr>
          </a:lstStyle>
          <a:p>
            <a:r>
              <a:rPr lang="zh-CN" altLang="en-US" b="1"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j-lt"/>
                <a:sym typeface="Arial" panose="020B0604020202020204" pitchFamily="34" charset="0"/>
              </a:rPr>
              <a:t>敬请指正！</a:t>
            </a:r>
            <a:endParaRPr lang="zh-CN" altLang="en-US" b="1"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j-lt"/>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8189" y="7876619"/>
            <a:ext cx="12194333" cy="5504851"/>
          </a:xfrm>
          <a:prstGeom prst="rect">
            <a:avLst/>
          </a:prstGeom>
          <a:solidFill>
            <a:schemeClr val="accent1">
              <a:lumMod val="60000"/>
              <a:lumOff val="40000"/>
            </a:schemeClr>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42"/>
          <p:cNvSpPr/>
          <p:nvPr/>
        </p:nvSpPr>
        <p:spPr>
          <a:xfrm>
            <a:off x="2865053" y="5357825"/>
            <a:ext cx="12275379" cy="2250996"/>
          </a:xfrm>
          <a:prstGeom prst="rect">
            <a:avLst/>
          </a:prstGeom>
          <a:solidFill>
            <a:schemeClr val="accent1">
              <a:lumMod val="60000"/>
              <a:lumOff val="40000"/>
            </a:schemeClr>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2949911" y="2720898"/>
            <a:ext cx="12215747" cy="2315982"/>
          </a:xfrm>
          <a:prstGeom prst="rect">
            <a:avLst/>
          </a:prstGeom>
          <a:solidFill>
            <a:schemeClr val="accent1">
              <a:lumMod val="60000"/>
              <a:lumOff val="40000"/>
            </a:schemeClr>
          </a:solidFill>
          <a:ln w="25400" cap="flat">
            <a:noFill/>
            <a:prstDash val="solid"/>
            <a:round/>
          </a:ln>
          <a:effectLst>
            <a:outerShdw blurRad="38100" dist="25400" dir="5400000" rotWithShape="0">
              <a:srgbClr val="000000">
                <a:alpha val="5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69"/>
          <p:cNvSpPr txBox="1"/>
          <p:nvPr/>
        </p:nvSpPr>
        <p:spPr>
          <a:xfrm>
            <a:off x="3391916" y="1782786"/>
            <a:ext cx="7569200" cy="738664"/>
          </a:xfrm>
          <a:prstGeom prst="rect">
            <a:avLst/>
          </a:prstGeom>
          <a:noFill/>
        </p:spPr>
        <p:txBody>
          <a:bodyPr wrap="square" rtlCol="0">
            <a:spAutoFit/>
          </a:bodyPr>
          <a:lstStyle/>
          <a:p>
            <a:r>
              <a:rPr lang="zh-CN" altLang="en-US" sz="4200" b="1" dirty="0">
                <a:latin typeface="Arial" panose="020B0604020202020204" pitchFamily="34" charset="0"/>
                <a:ea typeface="微软雅黑" panose="020B0503020204020204" pitchFamily="34" charset="-122"/>
                <a:sym typeface="Arial" panose="020B0604020202020204" pitchFamily="34" charset="0"/>
              </a:rPr>
              <a:t>团队介绍</a:t>
            </a:r>
            <a:endParaRPr lang="zh-CN" altLang="en-US" sz="42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50" y="2687320"/>
            <a:ext cx="2641600" cy="23495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0" y="7864370"/>
            <a:ext cx="2689048" cy="5517100"/>
          </a:xfrm>
          <a:prstGeom prst="rect">
            <a:avLst/>
          </a:prstGeom>
        </p:spPr>
      </p:pic>
      <p:sp>
        <p:nvSpPr>
          <p:cNvPr id="17" name="文本框 16"/>
          <p:cNvSpPr txBox="1"/>
          <p:nvPr/>
        </p:nvSpPr>
        <p:spPr>
          <a:xfrm>
            <a:off x="15847865" y="1869590"/>
            <a:ext cx="7569200" cy="73723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4000" b="1">
                <a:latin typeface="Alibaba PuHuiTi 2 85 Bold"/>
                <a:ea typeface="+mj-lt"/>
              </a:defRPr>
            </a:lvl1pPr>
          </a:lstStyle>
          <a:p>
            <a:r>
              <a:rPr lang="zh-CN" altLang="en-US" sz="4200" dirty="0">
                <a:latin typeface="Arial" panose="020B0604020202020204" pitchFamily="34" charset="0"/>
                <a:ea typeface="微软雅黑" panose="020B0503020204020204" pitchFamily="34" charset="-122"/>
                <a:sym typeface="Arial" panose="020B0604020202020204" pitchFamily="34" charset="0"/>
              </a:rPr>
              <a:t>曾获</a:t>
            </a:r>
            <a:r>
              <a:rPr lang="zh-CN" altLang="en-US" sz="4200" dirty="0">
                <a:latin typeface="Arial" panose="020B0604020202020204" pitchFamily="34" charset="0"/>
                <a:ea typeface="微软雅黑" panose="020B0503020204020204" pitchFamily="34" charset="-122"/>
                <a:sym typeface="Arial" panose="020B0604020202020204" pitchFamily="34" charset="0"/>
              </a:rPr>
              <a:t>奖项</a:t>
            </a:r>
            <a:endParaRPr lang="zh-CN" altLang="en-US" sz="4200" dirty="0">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095" y="5358130"/>
            <a:ext cx="2688590" cy="2251075"/>
          </a:xfrm>
          <a:prstGeom prst="rect">
            <a:avLst/>
          </a:prstGeom>
        </p:spPr>
      </p:pic>
      <p:sp>
        <p:nvSpPr>
          <p:cNvPr id="21" name="文本框 20"/>
          <p:cNvSpPr txBox="1"/>
          <p:nvPr/>
        </p:nvSpPr>
        <p:spPr>
          <a:xfrm>
            <a:off x="3183751" y="3310075"/>
            <a:ext cx="11575584" cy="156845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defTabSz="914400" fontAlgn="base" hangingPunct="1">
              <a:lnSpc>
                <a:spcPct val="150000"/>
              </a:lnSpc>
              <a:spcBef>
                <a:spcPct val="0"/>
              </a:spcBef>
              <a:spcAft>
                <a:spcPct val="0"/>
              </a:spcAft>
            </a:pPr>
            <a:r>
              <a:rPr lang="zh-CN" altLang="en-US" sz="32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就职龙盈智达（北京）科技有限公司数智部AI组NLP算法工程师。曾多次获得</a:t>
            </a:r>
            <a:r>
              <a:rPr lang="zh-CN" altLang="en-US" sz="32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国内外数据科学竞赛奖项</a:t>
            </a:r>
            <a:r>
              <a:rPr lang="zh-CN" altLang="en-US" sz="320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endParaRPr lang="zh-CN" altLang="en-US" sz="32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文本框 22"/>
          <p:cNvSpPr txBox="1"/>
          <p:nvPr/>
        </p:nvSpPr>
        <p:spPr>
          <a:xfrm>
            <a:off x="3213449" y="2720898"/>
            <a:ext cx="6623700"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charset="-122"/>
              <a:buNone/>
            </a:pPr>
            <a:r>
              <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闫括</a:t>
            </a:r>
            <a:endPar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文本框 23"/>
          <p:cNvSpPr txBox="1"/>
          <p:nvPr/>
        </p:nvSpPr>
        <p:spPr>
          <a:xfrm>
            <a:off x="3138573" y="6476803"/>
            <a:ext cx="10641356" cy="5835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charset="-122"/>
              <a:buNone/>
            </a:pPr>
            <a:r>
              <a:rPr lang="zh-CN" altLang="en-US" sz="32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就读北京市</a:t>
            </a:r>
            <a:r>
              <a:rPr lang="zh-CN" altLang="en-US" sz="32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东直门中学高三年级</a:t>
            </a:r>
            <a:r>
              <a:rPr lang="zh-CN" altLang="en-US" sz="32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endParaRPr lang="zh-CN" altLang="en-US" sz="32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文本框 24"/>
          <p:cNvSpPr txBox="1"/>
          <p:nvPr/>
        </p:nvSpPr>
        <p:spPr>
          <a:xfrm>
            <a:off x="3213497" y="5434758"/>
            <a:ext cx="9927470"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charset="-122"/>
              <a:buNone/>
            </a:pPr>
            <a:r>
              <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刘锦霖</a:t>
            </a:r>
            <a:endPar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文本框 25"/>
          <p:cNvSpPr txBox="1"/>
          <p:nvPr/>
        </p:nvSpPr>
        <p:spPr>
          <a:xfrm>
            <a:off x="3213497" y="7870520"/>
            <a:ext cx="10926249" cy="64516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eaLnBrk="1" fontAlgn="base" latinLnBrk="0" hangingPunct="1">
              <a:lnSpc>
                <a:spcPct val="100000"/>
              </a:lnSpc>
              <a:spcBef>
                <a:spcPct val="0"/>
              </a:spcBef>
              <a:spcAft>
                <a:spcPct val="0"/>
              </a:spcAft>
              <a:buClrTx/>
              <a:buSzTx/>
              <a:buFont typeface="Arial" panose="020B0604020202020204" charset="-122"/>
              <a:buNone/>
            </a:pPr>
            <a:r>
              <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王彦博（</a:t>
            </a:r>
            <a:r>
              <a:rPr lang="zh-CN" altLang="en-US" sz="3600" b="1" kern="1200" dirty="0">
                <a:solidFill>
                  <a:schemeClr val="accent3"/>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cs"/>
                <a:sym typeface="Arial" panose="020B0604020202020204" pitchFamily="34" charset="0"/>
              </a:rPr>
              <a:t>队长）</a:t>
            </a:r>
            <a:endParaRPr lang="zh-CN" altLang="en-US" sz="3600" b="1" i="0" u="none" strike="noStrike" kern="1200" cap="none" spc="0" baseline="0" dirty="0">
              <a:solidFill>
                <a:schemeClr val="accent3"/>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文本框 26"/>
          <p:cNvSpPr txBox="1"/>
          <p:nvPr/>
        </p:nvSpPr>
        <p:spPr>
          <a:xfrm>
            <a:off x="3214370" y="8488680"/>
            <a:ext cx="11792585" cy="526224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just" defTabSz="914400" rtl="0" eaLnBrk="1" fontAlgn="base" latinLnBrk="0" hangingPunct="1">
              <a:spcBef>
                <a:spcPct val="0"/>
              </a:spcBef>
              <a:spcAft>
                <a:spcPct val="0"/>
              </a:spcAft>
              <a:buClrTx/>
              <a:buSzTx/>
              <a:buFont typeface="Arial" panose="020B0604020202020204" charset="-122"/>
              <a:buNone/>
            </a:pP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全国五一劳动奖章获得者</a:t>
            </a:r>
            <a:r>
              <a:rPr lang="zh-CN" altLang="en-US" sz="240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国家优秀自费留学生奖学金获得者</a:t>
            </a:r>
            <a:r>
              <a:rPr lang="zh-CN" altLang="en-US" sz="240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景贤计划顶尖人才</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副研究员</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。现任职</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华夏银行信息科技部副总经理</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、龙盈智达（北京）科技有限公司首席数据科学家，长期担任</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人民银行</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金融科技发展奖评审专家、</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国家开发银行</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专家委专家资源库专家，曾兼任北京师范大学、对外经贸大学、外交学院、云南大学、英国南安普顿大学金融科技相关领域业界导师或客座教授，并曾担任</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纽约金融学院</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、中关村大数据产业联盟专家。他是英国利物浦大学培养的首批数据挖掘与文本挖掘博士，曾在</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剑桥大学</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和曼彻斯特大学做访问学者及博士后副研究员，是国内首批EXIN“数据保护官”，DAMA中国“数据治理专家”，DT Insight“优秀首席数据官”。他曾</a:t>
            </a:r>
            <a:r>
              <a:rPr lang="zh-CN" altLang="en-US" sz="240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荣获</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省部级科技奖励14项</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、国家专利1项、软件著作权30余项，参与研制</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金融行业标准3项</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，发表著作1部、译著1部、著作章节5篇，参与编写专业书刊和培训教材7本，发表学术论文130余篇。他曾带领团队在</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国内外顶级科技赛事上获奖20余项</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，如</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IEEE Big Data Cup国际冠军</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Kaggle金牌</a:t>
            </a:r>
            <a:r>
              <a:rPr lang="zh-CN" altLang="en-US" sz="2400" b="0"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CCF BDCI大赛冠军</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，并受邀在</a:t>
            </a:r>
            <a:r>
              <a:rPr lang="zh-CN" altLang="en-US" sz="2400" b="0"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KDD</a:t>
            </a:r>
            <a:r>
              <a:rPr lang="zh-CN" altLang="en-US" sz="2400" b="0"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 </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2022”“</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EMNLP</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 2022”“</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NAACL</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 2022”“</a:t>
            </a:r>
            <a:r>
              <a:rPr lang="zh-CN" altLang="en-US" sz="2400" b="1"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NeurIPS</a:t>
            </a:r>
            <a:r>
              <a:rPr lang="zh-CN" altLang="en-US" sz="2400" b="0" i="0" u="none" strike="noStrike" kern="1200" cap="none" spc="0" baseline="0" dirty="0">
                <a:solidFill>
                  <a:schemeClr val="bg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 </a:t>
            </a:r>
            <a:r>
              <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rPr>
              <a:t>2020”等国际顶会相关竞赛研讨会上发表演讲。</a:t>
            </a:r>
            <a:endPar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a:p>
            <a:pPr marL="0" marR="0" indent="0" algn="just" defTabSz="914400" rtl="0" eaLnBrk="1" fontAlgn="base" latinLnBrk="0" hangingPunct="1">
              <a:spcBef>
                <a:spcPct val="0"/>
              </a:spcBef>
              <a:spcAft>
                <a:spcPct val="0"/>
              </a:spcAft>
              <a:buClrTx/>
              <a:buSzTx/>
              <a:buFont typeface="Arial" panose="020B0604020202020204" charset="-122"/>
              <a:buNone/>
            </a:pPr>
            <a:endParaRPr lang="zh-CN" altLang="en-US" sz="2400" b="0" i="0" u="none" strike="noStrike" kern="1200" cap="none" spc="0" baseline="0" dirty="0">
              <a:solidFill>
                <a:schemeClr val="tx1"/>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82" name="组合 81"/>
          <p:cNvGrpSpPr/>
          <p:nvPr/>
        </p:nvGrpSpPr>
        <p:grpSpPr>
          <a:xfrm>
            <a:off x="15278652" y="2794596"/>
            <a:ext cx="9065110" cy="5610577"/>
            <a:chOff x="3886" y="2669"/>
            <a:chExt cx="9641" cy="8009"/>
          </a:xfrm>
        </p:grpSpPr>
        <p:pic>
          <p:nvPicPr>
            <p:cNvPr id="83" name="图片 82"/>
            <p:cNvPicPr/>
            <p:nvPr/>
          </p:nvPicPr>
          <p:blipFill>
            <a:blip r:embed="rId4" cstate="print">
              <a:extLst>
                <a:ext uri="{28A0092B-C50C-407E-A947-70E740481C1C}">
                  <a14:useLocalDpi xmlns:a14="http://schemas.microsoft.com/office/drawing/2010/main" val="0"/>
                </a:ext>
              </a:extLst>
            </a:blip>
            <a:srcRect/>
            <a:stretch>
              <a:fillRect/>
            </a:stretch>
          </p:blipFill>
          <p:spPr>
            <a:xfrm>
              <a:off x="4169" y="2720"/>
              <a:ext cx="1707" cy="4424"/>
            </a:xfrm>
            <a:prstGeom prst="rect">
              <a:avLst/>
            </a:prstGeom>
          </p:spPr>
        </p:pic>
        <p:sp>
          <p:nvSpPr>
            <p:cNvPr id="84" name="文本框 22"/>
            <p:cNvSpPr txBox="1"/>
            <p:nvPr/>
          </p:nvSpPr>
          <p:spPr>
            <a:xfrm>
              <a:off x="4048" y="7225"/>
              <a:ext cx="1851" cy="44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lang="en-US" altLang="zh-CN"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2018 IEEE Big Data Cup</a:t>
              </a:r>
              <a:r>
                <a:rPr lang="zh-CN" alt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endParaRPr lang="zh-CN" alt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a:r>
                <a:rPr lang="zh-CN" altLang="en-US"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全球冠军</a:t>
              </a:r>
              <a:endParaRPr lang="zh-CN" altLang="en-US"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85" name="图片 84"/>
            <p:cNvPicPr>
              <a:picLocks noChangeArrowheads="1"/>
            </p:cNvPicPr>
            <p:nvPr/>
          </p:nvPicPr>
          <p:blipFill>
            <a:blip r:embed="rId5" cstate="print">
              <a:extLst>
                <a:ext uri="{28A0092B-C50C-407E-A947-70E740481C1C}">
                  <a14:useLocalDpi xmlns:a14="http://schemas.microsoft.com/office/drawing/2010/main" val="0"/>
                </a:ext>
              </a:extLst>
            </a:blip>
            <a:srcRect t="9184" b="10681"/>
            <a:stretch>
              <a:fillRect/>
            </a:stretch>
          </p:blipFill>
          <p:spPr bwMode="auto">
            <a:xfrm>
              <a:off x="6098" y="2720"/>
              <a:ext cx="1594" cy="4341"/>
            </a:xfrm>
            <a:prstGeom prst="rect">
              <a:avLst/>
            </a:prstGeom>
            <a:extLst>
              <a:ext uri="{909E8E84-426E-40DD-AFC4-6F175D3DCCD1}">
                <a14:hiddenFill xmlns:a14="http://schemas.microsoft.com/office/drawing/2010/main">
                  <a:solidFill>
                    <a:srgbClr val="FFFFFF"/>
                  </a:solidFill>
                </a14:hiddenFill>
              </a:ext>
            </a:extLst>
          </p:spPr>
        </p:pic>
        <p:pic>
          <p:nvPicPr>
            <p:cNvPr id="86" name="图片 85"/>
            <p:cNvPicPr/>
            <p:nvPr/>
          </p:nvPicPr>
          <p:blipFill>
            <a:blip r:embed="rId6" cstate="print">
              <a:extLst>
                <a:ext uri="{28A0092B-C50C-407E-A947-70E740481C1C}">
                  <a14:useLocalDpi xmlns:a14="http://schemas.microsoft.com/office/drawing/2010/main" val="0"/>
                </a:ext>
              </a:extLst>
            </a:blip>
            <a:srcRect/>
            <a:stretch>
              <a:fillRect/>
            </a:stretch>
          </p:blipFill>
          <p:spPr>
            <a:xfrm>
              <a:off x="9800" y="2720"/>
              <a:ext cx="1558" cy="1929"/>
            </a:xfrm>
            <a:prstGeom prst="rect">
              <a:avLst/>
            </a:prstGeom>
          </p:spPr>
        </p:pic>
        <p:pic>
          <p:nvPicPr>
            <p:cNvPr id="87" name="图片 86" descr="e5a8ae92b0c831599edbdb648311b85"/>
            <p:cNvPicPr/>
            <p:nvPr/>
          </p:nvPicPr>
          <p:blipFill>
            <a:blip r:embed="rId7"/>
            <a:srcRect t="5260" b="4979"/>
            <a:stretch>
              <a:fillRect/>
            </a:stretch>
          </p:blipFill>
          <p:spPr>
            <a:xfrm>
              <a:off x="7860" y="8087"/>
              <a:ext cx="1558" cy="1929"/>
            </a:xfrm>
            <a:prstGeom prst="rect">
              <a:avLst/>
            </a:prstGeom>
            <a:noFill/>
            <a:ln w="9525">
              <a:noFill/>
            </a:ln>
          </p:spPr>
        </p:pic>
        <p:pic>
          <p:nvPicPr>
            <p:cNvPr id="88" name="图片 87"/>
            <p:cNvPicPr/>
            <p:nvPr/>
          </p:nvPicPr>
          <p:blipFill>
            <a:blip r:embed="rId8"/>
            <a:stretch>
              <a:fillRect/>
            </a:stretch>
          </p:blipFill>
          <p:spPr>
            <a:xfrm>
              <a:off x="11652" y="5372"/>
              <a:ext cx="1558" cy="1929"/>
            </a:xfrm>
            <a:prstGeom prst="rect">
              <a:avLst/>
            </a:prstGeom>
            <a:noFill/>
            <a:ln w="9525">
              <a:noFill/>
            </a:ln>
          </p:spPr>
        </p:pic>
        <p:pic>
          <p:nvPicPr>
            <p:cNvPr id="89" name="图片 88"/>
            <p:cNvPicPr/>
            <p:nvPr/>
          </p:nvPicPr>
          <p:blipFill>
            <a:blip r:embed="rId9"/>
            <a:stretch>
              <a:fillRect/>
            </a:stretch>
          </p:blipFill>
          <p:spPr>
            <a:xfrm>
              <a:off x="7979" y="2757"/>
              <a:ext cx="1558" cy="1929"/>
            </a:xfrm>
            <a:prstGeom prst="rect">
              <a:avLst/>
            </a:prstGeom>
            <a:noFill/>
            <a:ln w="9525">
              <a:noFill/>
            </a:ln>
          </p:spPr>
        </p:pic>
        <p:pic>
          <p:nvPicPr>
            <p:cNvPr id="90" name="图片 89" descr="98d44b49a1387dae0957bd9415201e5"/>
            <p:cNvPicPr/>
            <p:nvPr/>
          </p:nvPicPr>
          <p:blipFill>
            <a:blip r:embed="rId10"/>
            <a:stretch>
              <a:fillRect/>
            </a:stretch>
          </p:blipFill>
          <p:spPr>
            <a:xfrm>
              <a:off x="11654" y="2720"/>
              <a:ext cx="1558" cy="1929"/>
            </a:xfrm>
            <a:prstGeom prst="rect">
              <a:avLst/>
            </a:prstGeom>
            <a:noFill/>
            <a:ln w="9525">
              <a:noFill/>
            </a:ln>
          </p:spPr>
        </p:pic>
        <p:pic>
          <p:nvPicPr>
            <p:cNvPr id="91" name="图片 90"/>
            <p:cNvPicPr/>
            <p:nvPr/>
          </p:nvPicPr>
          <p:blipFill>
            <a:blip r:embed="rId11" cstate="print">
              <a:extLst>
                <a:ext uri="{28A0092B-C50C-407E-A947-70E740481C1C}">
                  <a14:useLocalDpi xmlns:a14="http://schemas.microsoft.com/office/drawing/2010/main" val="0"/>
                </a:ext>
              </a:extLst>
            </a:blip>
            <a:stretch>
              <a:fillRect/>
            </a:stretch>
          </p:blipFill>
          <p:spPr>
            <a:xfrm>
              <a:off x="7946" y="5410"/>
              <a:ext cx="1558" cy="1929"/>
            </a:xfrm>
            <a:prstGeom prst="rect">
              <a:avLst/>
            </a:prstGeom>
          </p:spPr>
        </p:pic>
        <p:pic>
          <p:nvPicPr>
            <p:cNvPr id="92" name="图片 91"/>
            <p:cNvPicPr/>
            <p:nvPr/>
          </p:nvPicPr>
          <p:blipFill>
            <a:blip r:embed="rId12" cstate="print">
              <a:extLst>
                <a:ext uri="{28A0092B-C50C-407E-A947-70E740481C1C}">
                  <a14:useLocalDpi xmlns:a14="http://schemas.microsoft.com/office/drawing/2010/main" val="0"/>
                </a:ext>
              </a:extLst>
            </a:blip>
            <a:stretch>
              <a:fillRect/>
            </a:stretch>
          </p:blipFill>
          <p:spPr>
            <a:xfrm>
              <a:off x="9758" y="5359"/>
              <a:ext cx="1558" cy="1929"/>
            </a:xfrm>
            <a:prstGeom prst="rect">
              <a:avLst/>
            </a:prstGeom>
          </p:spPr>
        </p:pic>
        <p:pic>
          <p:nvPicPr>
            <p:cNvPr id="93" name="图片 92"/>
            <p:cNvPicPr/>
            <p:nvPr/>
          </p:nvPicPr>
          <p:blipFill>
            <a:blip r:embed="rId13" cstate="print">
              <a:extLst>
                <a:ext uri="{28A0092B-C50C-407E-A947-70E740481C1C}">
                  <a14:useLocalDpi xmlns:a14="http://schemas.microsoft.com/office/drawing/2010/main" val="0"/>
                </a:ext>
              </a:extLst>
            </a:blip>
            <a:stretch>
              <a:fillRect/>
            </a:stretch>
          </p:blipFill>
          <p:spPr>
            <a:xfrm>
              <a:off x="9750" y="8121"/>
              <a:ext cx="1558" cy="1929"/>
            </a:xfrm>
            <a:prstGeom prst="rect">
              <a:avLst/>
            </a:prstGeom>
          </p:spPr>
        </p:pic>
        <p:sp>
          <p:nvSpPr>
            <p:cNvPr id="94" name="文本框 13"/>
            <p:cNvSpPr txBox="1"/>
            <p:nvPr/>
          </p:nvSpPr>
          <p:spPr>
            <a:xfrm>
              <a:off x="5582" y="7251"/>
              <a:ext cx="2523" cy="54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“国际Kaggle竞赛——CommonLit </a:t>
              </a:r>
              <a:endPar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a:lnSpc>
                  <a:spcPct val="80000"/>
                </a:lnSpc>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Readability Prize”</a:t>
              </a:r>
              <a:r>
                <a:rPr lang="zh-CN" altLang="en-US"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a:lnSpc>
                  <a:spcPct val="100000"/>
                </a:lnSpc>
                <a:buClrTx/>
                <a:buSzTx/>
                <a:buFontTx/>
              </a:pP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全球金牌</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5" name="文本框 19"/>
            <p:cNvSpPr txBox="1"/>
            <p:nvPr/>
          </p:nvSpPr>
          <p:spPr>
            <a:xfrm>
              <a:off x="9452" y="4631"/>
              <a:ext cx="2175" cy="41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buClrTx/>
                <a:buSzTx/>
                <a:buFontTx/>
              </a:pPr>
              <a:r>
                <a:rPr lang="en-US" altLang="zh-CN" sz="800" dirty="0">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“2020 INTERSPEECH </a:t>
              </a:r>
              <a:r>
                <a:rPr lang="zh-CN" altLang="en-US" sz="800" dirty="0">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国际语音通信会议</a:t>
              </a:r>
              <a:r>
                <a:rPr lang="en-US" altLang="zh-CN" sz="800" dirty="0" err="1">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AutoSpeech</a:t>
              </a:r>
              <a:r>
                <a:rPr lang="en-US" altLang="zh-CN" sz="800" dirty="0">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Competition”</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全球第三名</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6" name="文本框 14"/>
            <p:cNvSpPr txBox="1"/>
            <p:nvPr/>
          </p:nvSpPr>
          <p:spPr>
            <a:xfrm>
              <a:off x="11761" y="4721"/>
              <a:ext cx="1343" cy="352"/>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ClrTx/>
                <a:buSzTx/>
                <a:buFontTx/>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dirty="0" err="1">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FinQA”挑战赛</a:t>
              </a:r>
              <a:r>
                <a:rPr lang="en-US" sz="800" b="1" dirty="0">
                  <a:solidFill>
                    <a:schemeClr val="accent3">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全球三等奖</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7" name="文本框 16"/>
            <p:cNvSpPr txBox="1"/>
            <p:nvPr/>
          </p:nvSpPr>
          <p:spPr>
            <a:xfrm>
              <a:off x="7572" y="10030"/>
              <a:ext cx="2129" cy="35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70000"/>
                </a:lnSpc>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“国际Kaggle</a:t>
              </a:r>
              <a:r>
                <a:rPr lang="zh-CN"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竞赛</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 Feedback Prize - Evaluating Student Writing ”</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全球银牌</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8" name="文本框 18"/>
            <p:cNvSpPr txBox="1"/>
            <p:nvPr/>
          </p:nvSpPr>
          <p:spPr>
            <a:xfrm>
              <a:off x="11265" y="7253"/>
              <a:ext cx="2262" cy="56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dirty="0" err="1">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国际Kaggle</a:t>
              </a:r>
              <a:r>
                <a:rPr lang="zh-CN"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竞赛</a:t>
              </a:r>
              <a:r>
                <a:rPr lang="en-US" altLang="zh-CN"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NBME - Score Clinical Patient Notes”</a:t>
              </a:r>
              <a:endParaRPr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a:lnSpc>
                  <a:spcPct val="90000"/>
                </a:lnSpc>
              </a:pP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全球金牌</a:t>
              </a:r>
              <a:endParaRPr lang="zh-CN" altLang="en-US" sz="800" b="1" dirty="0">
                <a:solidFill>
                  <a:schemeClr val="accent3">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9" name="文本框 20"/>
            <p:cNvSpPr txBox="1"/>
            <p:nvPr/>
          </p:nvSpPr>
          <p:spPr>
            <a:xfrm>
              <a:off x="7770" y="4638"/>
              <a:ext cx="1930" cy="5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buClrTx/>
                <a:buSzTx/>
                <a:buFontTx/>
              </a:pPr>
              <a:r>
                <a:rPr 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dirty="0" err="1">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国际Kaggle</a:t>
              </a:r>
              <a:r>
                <a:rPr lang="zh-CN"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竞赛</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 U.S. Patent Phrase to Phrase Matching”</a:t>
              </a:r>
              <a:endParaRPr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a:lnSpc>
                  <a:spcPct val="100000"/>
                </a:lnSpc>
                <a:buClrTx/>
                <a:buSzTx/>
                <a:buFontTx/>
              </a:pP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全球银牌</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0" name="文本框 23"/>
            <p:cNvSpPr txBox="1"/>
            <p:nvPr/>
          </p:nvSpPr>
          <p:spPr>
            <a:xfrm>
              <a:off x="7899" y="7331"/>
              <a:ext cx="1558" cy="44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sz="800" b="1" dirty="0">
                  <a:solidFill>
                    <a:schemeClr val="tx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lang="en-US" altLang="zh-CN" sz="800" dirty="0">
                  <a:solidFill>
                    <a:schemeClr val="tx1"/>
                  </a:solidFill>
                  <a:latin typeface="Arial" panose="020B0604020202020204" pitchFamily="34" charset="0"/>
                  <a:ea typeface="微软雅黑" panose="020B0503020204020204" pitchFamily="34" charset="-122"/>
                  <a:sym typeface="Arial" panose="020B0604020202020204" pitchFamily="34" charset="0"/>
                </a:rPr>
                <a:t>2022 KDD CUP</a:t>
              </a:r>
              <a:r>
                <a:rPr lang="zh-CN" altLang="en-US" sz="800" dirty="0">
                  <a:solidFill>
                    <a:schemeClr val="tx1"/>
                  </a:solidFill>
                  <a:latin typeface="Arial" panose="020B0604020202020204" pitchFamily="34" charset="0"/>
                  <a:ea typeface="微软雅黑" panose="020B0503020204020204" pitchFamily="34" charset="-122"/>
                  <a:sym typeface="Arial" panose="020B0604020202020204" pitchFamily="34" charset="0"/>
                </a:rPr>
                <a:t>比赛</a:t>
              </a:r>
              <a:r>
                <a:rPr sz="800" dirty="0">
                  <a:solidFill>
                    <a:schemeClr val="tx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”Task2</a:t>
              </a:r>
              <a:r>
                <a:rPr sz="800" b="1" dirty="0">
                  <a:solidFill>
                    <a:schemeClr val="tx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第十名</a:t>
              </a:r>
              <a:r>
                <a:rPr sz="800" dirty="0">
                  <a:solidFill>
                    <a:schemeClr val="tx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；Task3</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第五名</a:t>
              </a:r>
              <a:endParaRPr sz="800" b="1" dirty="0">
                <a:solidFill>
                  <a:schemeClr val="accent3">
                    <a:lumMod val="50000"/>
                    <a:lumOff val="50000"/>
                  </a:schemeClr>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1" name="文本框 27"/>
            <p:cNvSpPr txBox="1"/>
            <p:nvPr/>
          </p:nvSpPr>
          <p:spPr>
            <a:xfrm>
              <a:off x="9688" y="7290"/>
              <a:ext cx="1723" cy="466"/>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00">
                <a:lnSpc>
                  <a:spcPct val="70000"/>
                </a:lnSpc>
                <a:buClrTx/>
                <a:buSzTx/>
                <a:buFontTx/>
              </a:pPr>
              <a:r>
                <a:rPr sz="80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2022 国际Kaggle竞赛</a:t>
              </a:r>
              <a:r>
                <a:rPr 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defTabSz="914400">
                <a:lnSpc>
                  <a:spcPct val="70000"/>
                </a:lnSpc>
                <a:buClrTx/>
                <a:buSzTx/>
                <a:buFontTx/>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HuBMAP + HPA - Hacking the Human Body</a:t>
              </a:r>
              <a:r>
                <a:rPr lang="en-US"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全球银牌</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2" name="文本框 29"/>
            <p:cNvSpPr txBox="1"/>
            <p:nvPr/>
          </p:nvSpPr>
          <p:spPr>
            <a:xfrm>
              <a:off x="9545" y="10074"/>
              <a:ext cx="1946" cy="4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00">
                <a:lnSpc>
                  <a:spcPct val="60000"/>
                </a:lnSpc>
                <a:buClrTx/>
                <a:buSzTx/>
                <a:buFontTx/>
              </a:pPr>
              <a:r>
                <a:rPr sz="800" b="1">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a:t>
              </a: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2022 国际Kaggle竞赛  ——</a:t>
              </a:r>
              <a:endPar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a:p>
              <a:pPr algn="ctr" defTabSz="914400">
                <a:lnSpc>
                  <a:spcPct val="60000"/>
                </a:lnSpc>
                <a:buClrTx/>
                <a:buSzTx/>
                <a:buFontTx/>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RSNA 2022 Cervical Spine Fracture Detection ”</a:t>
              </a:r>
              <a:r>
                <a:rPr sz="800" b="1"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全球银牌</a:t>
              </a:r>
              <a:endParaRPr lang="zh-CN" altLang="en-US" sz="800" b="1" dirty="0">
                <a:solidFill>
                  <a:schemeClr val="accent3">
                    <a:lumMod val="50000"/>
                    <a:lumOff val="50000"/>
                  </a:schemeClr>
                </a:solidFill>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3" name="文本框 30"/>
            <p:cNvSpPr txBox="1"/>
            <p:nvPr/>
          </p:nvSpPr>
          <p:spPr>
            <a:xfrm>
              <a:off x="3886" y="10070"/>
              <a:ext cx="2154" cy="44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EMNLP”半监督和强化对话系统挑战赛</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赛道冠军</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4" name="矩形 103"/>
            <p:cNvSpPr/>
            <p:nvPr/>
          </p:nvSpPr>
          <p:spPr bwMode="auto">
            <a:xfrm>
              <a:off x="4039" y="2669"/>
              <a:ext cx="9436" cy="8009"/>
            </a:xfrm>
            <a:prstGeom prst="rect">
              <a:avLst/>
            </a:prstGeom>
            <a:noFill/>
            <a:ln w="19050" cap="flat" cmpd="sng" algn="ctr">
              <a:solidFill>
                <a:schemeClr val="accent1"/>
              </a:solidFill>
              <a:prstDash val="sysDash"/>
              <a:round/>
              <a:headEnd type="none" w="med" len="med"/>
              <a:tailEnd type="none" w="med" len="me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p:txBody>
        </p:sp>
        <p:pic>
          <p:nvPicPr>
            <p:cNvPr id="105" name="图片 104"/>
            <p:cNvPicPr/>
            <p:nvPr/>
          </p:nvPicPr>
          <p:blipFill>
            <a:blip r:embed="rId14"/>
            <a:stretch>
              <a:fillRect/>
            </a:stretch>
          </p:blipFill>
          <p:spPr>
            <a:xfrm>
              <a:off x="4185" y="8106"/>
              <a:ext cx="1558" cy="1929"/>
            </a:xfrm>
            <a:prstGeom prst="rect">
              <a:avLst/>
            </a:prstGeom>
          </p:spPr>
        </p:pic>
        <p:sp>
          <p:nvSpPr>
            <p:cNvPr id="106" name="文本框 52"/>
            <p:cNvSpPr txBox="1"/>
            <p:nvPr/>
          </p:nvSpPr>
          <p:spPr>
            <a:xfrm>
              <a:off x="11605" y="9992"/>
              <a:ext cx="1605" cy="367"/>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0"/>
                </a:spcBef>
                <a:buClrTx/>
                <a:buSzTx/>
                <a:buFontTx/>
              </a:pPr>
              <a:r>
                <a:rPr altLang="zh-CN" sz="800" dirty="0">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IACTA-EST大血管闭塞预测</a:t>
              </a:r>
              <a:r>
                <a:rPr lang="zh-CN" sz="800" dirty="0">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赛道</a:t>
              </a:r>
              <a:r>
                <a:rPr lang="zh-CN" sz="800" b="1" dirty="0">
                  <a:solidFill>
                    <a:srgbClr val="C00000"/>
                  </a:solidFill>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第二名</a:t>
              </a:r>
              <a:r>
                <a:rPr lang="zh-CN" sz="800" dirty="0">
                  <a:solidFill>
                    <a:schemeClr val="tx1"/>
                  </a:solidFill>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；血管内卒中治疗预测赛道</a:t>
              </a:r>
              <a:r>
                <a:rPr lang="zh-CN" sz="800" b="1" dirty="0">
                  <a:solidFill>
                    <a:srgbClr val="C00000"/>
                  </a:solidFill>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第二名</a:t>
              </a:r>
              <a:endParaRPr lang="zh-CN" sz="800" b="1" dirty="0">
                <a:solidFill>
                  <a:srgbClr val="C00000"/>
                </a:solidFill>
                <a:effectLst/>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107" name="图片 106"/>
            <p:cNvPicPr/>
            <p:nvPr/>
          </p:nvPicPr>
          <p:blipFill>
            <a:blip r:embed="rId15"/>
            <a:stretch>
              <a:fillRect/>
            </a:stretch>
          </p:blipFill>
          <p:spPr>
            <a:xfrm>
              <a:off x="11649" y="8108"/>
              <a:ext cx="1558" cy="1929"/>
            </a:xfrm>
            <a:prstGeom prst="rect">
              <a:avLst/>
            </a:prstGeom>
          </p:spPr>
        </p:pic>
        <p:pic>
          <p:nvPicPr>
            <p:cNvPr id="108" name="图片 107" descr="7443533abca5e177d70338da3cab58e"/>
            <p:cNvPicPr/>
            <p:nvPr/>
          </p:nvPicPr>
          <p:blipFill>
            <a:blip r:embed="rId16"/>
            <a:stretch>
              <a:fillRect/>
            </a:stretch>
          </p:blipFill>
          <p:spPr>
            <a:xfrm>
              <a:off x="6052" y="8106"/>
              <a:ext cx="1558" cy="1929"/>
            </a:xfrm>
            <a:prstGeom prst="rect">
              <a:avLst/>
            </a:prstGeom>
            <a:ln>
              <a:solidFill>
                <a:schemeClr val="accent1"/>
              </a:solidFill>
            </a:ln>
          </p:spPr>
        </p:pic>
        <p:sp>
          <p:nvSpPr>
            <p:cNvPr id="109" name="文本框 4"/>
            <p:cNvSpPr txBox="1"/>
            <p:nvPr/>
          </p:nvSpPr>
          <p:spPr>
            <a:xfrm>
              <a:off x="5811" y="9975"/>
              <a:ext cx="1939" cy="44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sz="8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Benetech - Making Graphs Accessible算法比赛</a:t>
              </a:r>
              <a:r>
                <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银牌</a:t>
              </a:r>
              <a:endParaRPr sz="800" b="1" dirty="0">
                <a:solidFill>
                  <a:srgbClr val="C00000"/>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pic>
        <p:nvPicPr>
          <p:cNvPr id="184" name="图片 183"/>
          <p:cNvPicPr>
            <a:picLocks noChangeAspect="1"/>
          </p:cNvPicPr>
          <p:nvPr/>
        </p:nvPicPr>
        <p:blipFill>
          <a:blip r:embed="rId17"/>
          <a:stretch>
            <a:fillRect/>
          </a:stretch>
        </p:blipFill>
        <p:spPr>
          <a:xfrm>
            <a:off x="14712957" y="8484982"/>
            <a:ext cx="9630805" cy="5213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0" y="1218"/>
            <a:ext cx="24384000" cy="13714781"/>
            <a:chOff x="0" y="609"/>
            <a:chExt cx="12192000" cy="6857391"/>
          </a:xfrm>
        </p:grpSpPr>
        <p:pic>
          <p:nvPicPr>
            <p:cNvPr id="4" name="图片 3"/>
            <p:cNvPicPr>
              <a:picLocks noChangeAspect="1"/>
            </p:cNvPicPr>
            <p:nvPr/>
          </p:nvPicPr>
          <p:blipFill>
            <a:blip r:embed="rId1" cstate="screen"/>
            <a:stretch>
              <a:fillRect/>
            </a:stretch>
          </p:blipFill>
          <p:spPr>
            <a:xfrm>
              <a:off x="0" y="609"/>
              <a:ext cx="12192000" cy="6856781"/>
            </a:xfrm>
            <a:prstGeom prst="rect">
              <a:avLst/>
            </a:prstGeom>
          </p:spPr>
        </p:pic>
        <p:sp>
          <p:nvSpPr>
            <p:cNvPr id="5" name="矩形 4"/>
            <p:cNvSpPr/>
            <p:nvPr/>
          </p:nvSpPr>
          <p:spPr>
            <a:xfrm>
              <a:off x="0" y="4781372"/>
              <a:ext cx="12192000" cy="2076628"/>
            </a:xfrm>
            <a:prstGeom prst="rect">
              <a:avLst/>
            </a:prstGeom>
            <a:gradFill flip="none" rotWithShape="1">
              <a:gsLst>
                <a:gs pos="0">
                  <a:srgbClr val="006CFA"/>
                </a:gs>
                <a:gs pos="100000">
                  <a:srgbClr val="225CE5"/>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6" name="矩形: 圆角 5"/>
            <p:cNvSpPr/>
            <p:nvPr/>
          </p:nvSpPr>
          <p:spPr>
            <a:xfrm>
              <a:off x="429854" y="3074948"/>
              <a:ext cx="11332293" cy="2298701"/>
            </a:xfrm>
            <a:prstGeom prst="roundRect">
              <a:avLst>
                <a:gd name="adj" fmla="val 2763"/>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nvGrpSpPr>
            <p:cNvPr id="7" name="组合 6"/>
            <p:cNvGrpSpPr/>
            <p:nvPr/>
          </p:nvGrpSpPr>
          <p:grpSpPr>
            <a:xfrm>
              <a:off x="2905931" y="2240476"/>
              <a:ext cx="1990352" cy="1691246"/>
              <a:chOff x="2004533" y="1759510"/>
              <a:chExt cx="1990352" cy="1691246"/>
            </a:xfrm>
          </p:grpSpPr>
          <p:sp>
            <p:nvSpPr>
              <p:cNvPr id="40" name="椭圆 39"/>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41" name="椭圆 40"/>
              <p:cNvSpPr/>
              <p:nvPr/>
            </p:nvSpPr>
            <p:spPr>
              <a:xfrm>
                <a:off x="2537240" y="1910806"/>
                <a:ext cx="924939" cy="924939"/>
              </a:xfrm>
              <a:prstGeom prst="ellipse">
                <a:avLst/>
              </a:prstGeom>
              <a:gradFill flip="none" rotWithShape="1">
                <a:gsLst>
                  <a:gs pos="0">
                    <a:srgbClr val="006CFA"/>
                  </a:gs>
                  <a:gs pos="100000">
                    <a:srgbClr val="225CE5"/>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椭圆 41"/>
              <p:cNvSpPr/>
              <p:nvPr/>
            </p:nvSpPr>
            <p:spPr>
              <a:xfrm>
                <a:off x="2004533" y="3138336"/>
                <a:ext cx="1990352" cy="312420"/>
              </a:xfrm>
              <a:prstGeom prst="ellipse">
                <a:avLst/>
              </a:prstGeom>
              <a:solidFill>
                <a:srgbClr val="1D65F0"/>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8" name="组合 7"/>
            <p:cNvGrpSpPr/>
            <p:nvPr/>
          </p:nvGrpSpPr>
          <p:grpSpPr>
            <a:xfrm>
              <a:off x="654761" y="2240476"/>
              <a:ext cx="1990352" cy="1691246"/>
              <a:chOff x="2004533" y="1759510"/>
              <a:chExt cx="1990352" cy="1691246"/>
            </a:xfrm>
          </p:grpSpPr>
          <p:sp>
            <p:nvSpPr>
              <p:cNvPr id="37" name="椭圆 36"/>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8" name="椭圆 37"/>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椭圆 38"/>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9" name="组合 8"/>
            <p:cNvGrpSpPr/>
            <p:nvPr/>
          </p:nvGrpSpPr>
          <p:grpSpPr>
            <a:xfrm>
              <a:off x="5157101" y="2240476"/>
              <a:ext cx="1990352" cy="1691246"/>
              <a:chOff x="2004533" y="1759510"/>
              <a:chExt cx="1990352" cy="1691246"/>
            </a:xfrm>
          </p:grpSpPr>
          <p:sp>
            <p:nvSpPr>
              <p:cNvPr id="34" name="椭圆 33"/>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5" name="椭圆 34"/>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椭圆 35"/>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0" name="组合 9"/>
            <p:cNvGrpSpPr/>
            <p:nvPr/>
          </p:nvGrpSpPr>
          <p:grpSpPr>
            <a:xfrm>
              <a:off x="7408271" y="2240476"/>
              <a:ext cx="1990352" cy="1691246"/>
              <a:chOff x="2004533" y="1759510"/>
              <a:chExt cx="1990352" cy="1691246"/>
            </a:xfrm>
          </p:grpSpPr>
          <p:sp>
            <p:nvSpPr>
              <p:cNvPr id="31" name="椭圆 30"/>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2" name="椭圆 31"/>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椭圆 32"/>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1" name="组合 10"/>
            <p:cNvGrpSpPr/>
            <p:nvPr/>
          </p:nvGrpSpPr>
          <p:grpSpPr>
            <a:xfrm>
              <a:off x="9659441" y="2240476"/>
              <a:ext cx="1990352" cy="1691246"/>
              <a:chOff x="2004533" y="1759510"/>
              <a:chExt cx="1990352" cy="1691246"/>
            </a:xfrm>
          </p:grpSpPr>
          <p:sp>
            <p:nvSpPr>
              <p:cNvPr id="28" name="椭圆 27"/>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29" name="椭圆 28"/>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椭圆 29"/>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sp>
          <p:nvSpPr>
            <p:cNvPr id="12" name="文本框 11"/>
            <p:cNvSpPr txBox="1"/>
            <p:nvPr/>
          </p:nvSpPr>
          <p:spPr>
            <a:xfrm>
              <a:off x="727976" y="642203"/>
              <a:ext cx="4429125" cy="553998"/>
            </a:xfrm>
            <a:prstGeom prst="rect">
              <a:avLst/>
            </a:prstGeom>
            <a:noFill/>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目录 </a:t>
              </a:r>
              <a:r>
                <a:rPr kumimoji="0" lang="en-US" altLang="zh-CN"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6600" b="0"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41781"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rPr>
                <a:t>团队介绍</a:t>
              </a:r>
              <a:endPar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00675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1A67F3"/>
                  </a:solidFill>
                  <a:effectLst/>
                  <a:uLnTx/>
                  <a:uFillTx/>
                  <a:latin typeface="Arial" panose="020B0604020202020204" pitchFamily="34" charset="0"/>
                  <a:ea typeface="微软雅黑" panose="020B0503020204020204" pitchFamily="34" charset="-122"/>
                  <a:sym typeface="Arial" panose="020B0604020202020204" pitchFamily="34" charset="0"/>
                </a:rPr>
                <a:t>赛题分析</a:t>
              </a:r>
              <a:endParaRPr kumimoji="0" lang="zh-CN" altLang="en-US" sz="5000" b="1" i="0" u="none" strike="noStrike" kern="0" cap="none" spc="0" normalizeH="0" baseline="0" noProof="0" dirty="0">
                <a:ln>
                  <a:noFill/>
                </a:ln>
                <a:solidFill>
                  <a:srgbClr val="1A67F3"/>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5294147"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技术方案</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7559122"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业务成效</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976026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应用价值</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448769"/>
            <a:ext cx="24383999" cy="1015663"/>
          </a:xfrm>
          <a:prstGeom prst="rect">
            <a:avLst/>
          </a:prstGeom>
          <a:noFill/>
        </p:spPr>
        <p:txBody>
          <a:bodyPr wrap="square" rtlCol="0">
            <a:spAutoFit/>
          </a:bodyPr>
          <a:lstStyle/>
          <a:p>
            <a:r>
              <a:rPr lang="zh-CN" altLang="en-US" sz="6000" b="1" dirty="0">
                <a:latin typeface="Arial" panose="020B0604020202020204" pitchFamily="34" charset="0"/>
                <a:ea typeface="微软雅黑" panose="020B0503020204020204" pitchFamily="34" charset="-122"/>
                <a:sym typeface="Arial" panose="020B0604020202020204" pitchFamily="34" charset="0"/>
              </a:rPr>
              <a:t>赛题分析</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4"/>
          <p:cNvSpPr txBox="1"/>
          <p:nvPr/>
        </p:nvSpPr>
        <p:spPr>
          <a:xfrm>
            <a:off x="1365872" y="2079013"/>
            <a:ext cx="21493147" cy="341503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00000"/>
              </a:lnSpc>
              <a:spcBef>
                <a:spcPts val="600"/>
              </a:spcBef>
              <a:spcAft>
                <a:spcPts val="600"/>
              </a:spcAft>
            </a:pPr>
            <a:r>
              <a:rPr lang="en-US" altLang="zh-CN"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1.</a:t>
            </a: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赛</a:t>
            </a: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题背景：</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a:p>
            <a:pPr lvl="0">
              <a:lnSpc>
                <a:spcPct val="100000"/>
              </a:lnSpc>
              <a:spcBef>
                <a:spcPts val="600"/>
              </a:spcBef>
              <a:spcAft>
                <a:spcPts val="600"/>
              </a:spcAft>
              <a:buFont typeface="Wingdings" panose="05000000000000000000" charset="0"/>
            </a:pPr>
            <a:r>
              <a:rPr lang="zh-CN" altLang="en-US" sz="28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本次</a:t>
            </a:r>
            <a:r>
              <a:rPr lang="en-US" altLang="zh-CN" sz="28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a:t>
            </a:r>
            <a:r>
              <a:rPr lang="en-US" altLang="zh-CN" sz="2800" dirty="0" err="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ChatGLM</a:t>
            </a:r>
            <a:r>
              <a:rPr lang="en-US" altLang="zh-CN" sz="28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a:t>
            </a:r>
            <a:r>
              <a:rPr lang="zh-CN" altLang="en-US" sz="28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金融大模型挑战赛要求参赛选手</a:t>
            </a:r>
            <a:r>
              <a:rPr lang="zh-CN" altLang="en-US" sz="28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通过解析给定的企业年报</a:t>
            </a:r>
            <a:r>
              <a:rPr lang="en-US" altLang="zh-CN" sz="28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PDF</a:t>
            </a:r>
            <a:r>
              <a:rPr lang="zh-CN" altLang="en-US" sz="28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数据，并以</a:t>
            </a:r>
            <a:r>
              <a:rPr lang="en-US" altLang="zh-CN" sz="28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err="1">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ChatGLM </a:t>
            </a:r>
            <a:r>
              <a:rPr lang="zh-CN" altLang="en-US" sz="28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模型为中心构建一个问答模型，回答用户的金融相关问题。</a:t>
            </a:r>
            <a:r>
              <a:rPr lang="zh-CN" altLang="en-US" sz="28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本次比赛评估模型能力按照涉及问题的复杂程度大体分为初级、中级、高级三种类型。</a:t>
            </a:r>
            <a:endParaRPr lang="en-US" altLang="zh-CN" sz="28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a:p>
            <a:pPr lvl="0">
              <a:lnSpc>
                <a:spcPct val="100000"/>
              </a:lnSpc>
              <a:spcBef>
                <a:spcPts val="600"/>
              </a:spcBef>
              <a:spcAft>
                <a:spcPts val="600"/>
              </a:spcAft>
              <a:buFont typeface="Wingdings" panose="05000000000000000000" charset="0"/>
            </a:pPr>
            <a:r>
              <a:rPr lang="en-US" altLang="zh-CN" sz="2800" dirty="0">
                <a:latin typeface="Arial" panose="020B0604020202020204" pitchFamily="34" charset="0"/>
                <a:ea typeface="微软雅黑" panose="020B0503020204020204" pitchFamily="34" charset="-122"/>
                <a:sym typeface="Arial" panose="020B0604020202020204" pitchFamily="34" charset="0"/>
              </a:rPr>
              <a:t>a. </a:t>
            </a:r>
            <a:r>
              <a:rPr lang="zh-CN" altLang="en-US" sz="2800" dirty="0">
                <a:latin typeface="Arial" panose="020B0604020202020204" pitchFamily="34" charset="0"/>
                <a:ea typeface="微软雅黑" panose="020B0503020204020204" pitchFamily="34" charset="-122"/>
                <a:sym typeface="Arial" panose="020B0604020202020204" pitchFamily="34" charset="0"/>
              </a:rPr>
              <a:t>初级：数据基本查询，包含财务报告基本数据查询、公司基础信息查询等问题。</a:t>
            </a:r>
            <a:endParaRPr lang="en-US" altLang="zh-CN" sz="2800" dirty="0">
              <a:latin typeface="Arial" panose="020B0604020202020204" pitchFamily="34" charset="0"/>
              <a:ea typeface="微软雅黑" panose="020B0503020204020204" pitchFamily="34" charset="-122"/>
              <a:sym typeface="Arial" panose="020B0604020202020204" pitchFamily="34" charset="0"/>
            </a:endParaRPr>
          </a:p>
          <a:p>
            <a:pPr lvl="0">
              <a:lnSpc>
                <a:spcPct val="100000"/>
              </a:lnSpc>
              <a:spcBef>
                <a:spcPts val="600"/>
              </a:spcBef>
              <a:spcAft>
                <a:spcPts val="600"/>
              </a:spcAft>
              <a:buFont typeface="Wingdings" panose="05000000000000000000" charset="0"/>
            </a:pPr>
            <a:r>
              <a:rPr lang="en-US" altLang="zh-CN" sz="2800" dirty="0">
                <a:latin typeface="Arial" panose="020B0604020202020204" pitchFamily="34" charset="0"/>
                <a:ea typeface="微软雅黑" panose="020B0503020204020204" pitchFamily="34" charset="-122"/>
                <a:sym typeface="Arial" panose="020B0604020202020204" pitchFamily="34" charset="0"/>
              </a:rPr>
              <a:t>b. </a:t>
            </a:r>
            <a:r>
              <a:rPr lang="zh-CN" altLang="en-US" sz="2800" dirty="0">
                <a:latin typeface="Arial" panose="020B0604020202020204" pitchFamily="34" charset="0"/>
                <a:ea typeface="微软雅黑" panose="020B0503020204020204" pitchFamily="34" charset="-122"/>
                <a:sym typeface="Arial" panose="020B0604020202020204" pitchFamily="34" charset="0"/>
              </a:rPr>
              <a:t>中级：数据统计分析查询，包含财务报告基本数据的计算等问题。</a:t>
            </a:r>
            <a:endParaRPr lang="en-US" altLang="zh-CN" sz="2800" dirty="0">
              <a:latin typeface="Arial" panose="020B0604020202020204" pitchFamily="34" charset="0"/>
              <a:ea typeface="微软雅黑" panose="020B0503020204020204" pitchFamily="34" charset="-122"/>
              <a:sym typeface="Arial" panose="020B0604020202020204" pitchFamily="34" charset="0"/>
            </a:endParaRPr>
          </a:p>
          <a:p>
            <a:pPr lvl="0">
              <a:lnSpc>
                <a:spcPct val="100000"/>
              </a:lnSpc>
              <a:spcBef>
                <a:spcPts val="600"/>
              </a:spcBef>
              <a:spcAft>
                <a:spcPts val="600"/>
              </a:spcAft>
              <a:buFont typeface="Wingdings" panose="05000000000000000000" charset="0"/>
            </a:pPr>
            <a:r>
              <a:rPr lang="en-US" altLang="zh-CN" sz="2800" dirty="0">
                <a:latin typeface="Arial" panose="020B0604020202020204" pitchFamily="34" charset="0"/>
                <a:ea typeface="微软雅黑" panose="020B0503020204020204" pitchFamily="34" charset="-122"/>
                <a:sym typeface="Arial" panose="020B0604020202020204" pitchFamily="34" charset="0"/>
              </a:rPr>
              <a:t>c. </a:t>
            </a:r>
            <a:r>
              <a:rPr lang="zh-CN" altLang="en-US" sz="2800" dirty="0">
                <a:latin typeface="Arial" panose="020B0604020202020204" pitchFamily="34" charset="0"/>
                <a:ea typeface="微软雅黑" panose="020B0503020204020204" pitchFamily="34" charset="-122"/>
                <a:sym typeface="Arial" panose="020B0604020202020204" pitchFamily="34" charset="0"/>
              </a:rPr>
              <a:t>高级：开放性问题，包含基于某特定公司的开放域问题和完全开放域问题。</a:t>
            </a:r>
            <a:endParaRPr lang="zh-CN" altLang="en-US" sz="28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1" name="文本框 2"/>
          <p:cNvSpPr txBox="1"/>
          <p:nvPr/>
        </p:nvSpPr>
        <p:spPr>
          <a:xfrm>
            <a:off x="1318464" y="5886970"/>
            <a:ext cx="22298095" cy="122999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en-US" altLang="zh-CN"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2.</a:t>
            </a: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赛题分析：</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a:p>
            <a:pPr>
              <a:spcBef>
                <a:spcPts val="1200"/>
              </a:spcBef>
              <a:buFont typeface="Wingdings" panose="05000000000000000000" charset="0"/>
            </a:pPr>
            <a:r>
              <a:rPr lang="zh-CN" altLang="en-US" sz="2800" b="1" dirty="0">
                <a:latin typeface="Arial" panose="020B0604020202020204" pitchFamily="34" charset="0"/>
                <a:ea typeface="微软雅黑" panose="020B0503020204020204" pitchFamily="34" charset="-122"/>
                <a:sym typeface="Arial" panose="020B0604020202020204" pitchFamily="34" charset="0"/>
              </a:rPr>
              <a:t>首先使用</a:t>
            </a:r>
            <a:r>
              <a:rPr lang="en-US" altLang="zh-CN" sz="2800" b="1" dirty="0">
                <a:latin typeface="Arial" panose="020B0604020202020204" pitchFamily="34" charset="0"/>
                <a:ea typeface="微软雅黑" panose="020B0503020204020204" pitchFamily="34" charset="-122"/>
                <a:sym typeface="Arial" panose="020B0604020202020204" pitchFamily="34" charset="0"/>
              </a:rPr>
              <a:t> </a:t>
            </a:r>
            <a:r>
              <a:rPr lang="en-US" altLang="zh-CN" sz="2800" b="1" dirty="0" err="1">
                <a:latin typeface="Arial" panose="020B0604020202020204" pitchFamily="34" charset="0"/>
                <a:ea typeface="微软雅黑" panose="020B0503020204020204" pitchFamily="34" charset="-122"/>
                <a:sym typeface="Arial" panose="020B0604020202020204" pitchFamily="34" charset="0"/>
              </a:rPr>
              <a:t>ChatGLM </a:t>
            </a:r>
            <a:r>
              <a:rPr lang="zh-CN" altLang="en-US" sz="2800" b="1" dirty="0">
                <a:latin typeface="Arial" panose="020B0604020202020204" pitchFamily="34" charset="0"/>
                <a:ea typeface="微软雅黑" panose="020B0503020204020204" pitchFamily="34" charset="-122"/>
                <a:sym typeface="Arial" panose="020B0604020202020204" pitchFamily="34" charset="0"/>
              </a:rPr>
              <a:t>原始模型结合粗粒度（未经预处理）的数据，初步测试模型在</a:t>
            </a:r>
            <a:r>
              <a:rPr lang="en-US" altLang="zh-CN" sz="2800" b="1" dirty="0">
                <a:latin typeface="Arial" panose="020B0604020202020204" pitchFamily="34" charset="0"/>
                <a:ea typeface="微软雅黑" panose="020B0503020204020204" pitchFamily="34" charset="-122"/>
                <a:sym typeface="Arial" panose="020B0604020202020204" pitchFamily="34" charset="0"/>
              </a:rPr>
              <a:t>QA</a:t>
            </a:r>
            <a:r>
              <a:rPr lang="zh-CN" altLang="en-US" sz="2800" b="1" dirty="0">
                <a:latin typeface="Arial" panose="020B0604020202020204" pitchFamily="34" charset="0"/>
                <a:ea typeface="微软雅黑" panose="020B0503020204020204" pitchFamily="34" charset="-122"/>
                <a:sym typeface="Arial" panose="020B0604020202020204" pitchFamily="34" charset="0"/>
              </a:rPr>
              <a:t>问答上存在的问题</a:t>
            </a:r>
            <a:r>
              <a:rPr lang="zh-CN" altLang="en-US" sz="2800" b="1" dirty="0">
                <a:latin typeface="Arial" panose="020B0604020202020204" pitchFamily="34" charset="0"/>
                <a:ea typeface="微软雅黑" panose="020B0503020204020204" pitchFamily="34" charset="-122"/>
                <a:sym typeface="Arial" panose="020B0604020202020204" pitchFamily="34" charset="0"/>
              </a:rPr>
              <a:t>。</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流程图: 可选过程 21"/>
          <p:cNvSpPr/>
          <p:nvPr/>
        </p:nvSpPr>
        <p:spPr>
          <a:xfrm>
            <a:off x="7077900" y="8377460"/>
            <a:ext cx="3262186" cy="10772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en-US" altLang="zh-CN" sz="2800" b="1" dirty="0">
                <a:latin typeface="Arial" panose="020B0604020202020204" pitchFamily="34" charset="0"/>
                <a:ea typeface="微软雅黑" panose="020B0503020204020204" pitchFamily="34" charset="-122"/>
                <a:sym typeface="Arial" panose="020B0604020202020204" pitchFamily="34" charset="0"/>
              </a:rPr>
              <a:t>6b</a:t>
            </a:r>
            <a:r>
              <a:rPr lang="zh-CN" altLang="en-US" sz="2800" b="1" dirty="0">
                <a:latin typeface="Arial" panose="020B0604020202020204" pitchFamily="34" charset="0"/>
                <a:ea typeface="微软雅黑" panose="020B0503020204020204" pitchFamily="34" charset="-122"/>
                <a:sym typeface="Arial" panose="020B0604020202020204" pitchFamily="34" charset="0"/>
              </a:rPr>
              <a:t>模型对于较长文本的</a:t>
            </a:r>
            <a:r>
              <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抽取能力较差</a:t>
            </a:r>
            <a:endPar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下箭头 22"/>
          <p:cNvSpPr/>
          <p:nvPr/>
        </p:nvSpPr>
        <p:spPr>
          <a:xfrm>
            <a:off x="8633840" y="9586122"/>
            <a:ext cx="139065" cy="5568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8"/>
          <p:cNvSpPr txBox="1"/>
          <p:nvPr/>
        </p:nvSpPr>
        <p:spPr>
          <a:xfrm>
            <a:off x="6920230" y="10425654"/>
            <a:ext cx="3621024" cy="138366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有必要压缩上下文信息，提供给大模型关键信息。</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流程图: 可选过程 24"/>
          <p:cNvSpPr/>
          <p:nvPr/>
        </p:nvSpPr>
        <p:spPr>
          <a:xfrm>
            <a:off x="2532025" y="8369840"/>
            <a:ext cx="3612870" cy="10772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800" b="1" dirty="0">
                <a:latin typeface="Arial" panose="020B0604020202020204" pitchFamily="34" charset="0"/>
                <a:ea typeface="微软雅黑" panose="020B0503020204020204" pitchFamily="34" charset="-122"/>
                <a:sym typeface="Arial" panose="020B0604020202020204" pitchFamily="34" charset="0"/>
              </a:rPr>
              <a:t>大模型</a:t>
            </a:r>
            <a:r>
              <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容易产生幻觉</a:t>
            </a:r>
            <a:endPar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10"/>
          <p:cNvSpPr txBox="1"/>
          <p:nvPr/>
        </p:nvSpPr>
        <p:spPr>
          <a:xfrm>
            <a:off x="2372980" y="10345990"/>
            <a:ext cx="3771915" cy="181483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需要采取设计合理的</a:t>
            </a:r>
            <a:r>
              <a:rPr lang="en-US" altLang="zh-CN" sz="2800" b="1" dirty="0">
                <a:latin typeface="Arial" panose="020B0604020202020204" pitchFamily="34" charset="0"/>
                <a:ea typeface="微软雅黑" panose="020B0503020204020204" pitchFamily="34" charset="-122"/>
                <a:sym typeface="Arial" panose="020B0604020202020204" pitchFamily="34" charset="0"/>
              </a:rPr>
              <a:t>Prompt</a:t>
            </a:r>
            <a:r>
              <a:rPr lang="zh-CN" altLang="en-US" sz="2800" b="1" dirty="0">
                <a:latin typeface="Arial" panose="020B0604020202020204" pitchFamily="34" charset="0"/>
                <a:ea typeface="微软雅黑" panose="020B0503020204020204" pitchFamily="34" charset="-122"/>
                <a:sym typeface="Arial" panose="020B0604020202020204" pitchFamily="34" charset="0"/>
              </a:rPr>
              <a:t>、调节模型</a:t>
            </a:r>
            <a:r>
              <a:rPr lang="en-US" altLang="zh-CN" sz="2800" b="1" dirty="0">
                <a:latin typeface="Arial" panose="020B0604020202020204" pitchFamily="34" charset="0"/>
                <a:ea typeface="微软雅黑" panose="020B0503020204020204" pitchFamily="34" charset="-122"/>
                <a:sym typeface="Arial" panose="020B0604020202020204" pitchFamily="34" charset="0"/>
              </a:rPr>
              <a:t>Temperature</a:t>
            </a:r>
            <a:r>
              <a:rPr lang="zh-CN" altLang="en-US" sz="2800" b="1" dirty="0">
                <a:latin typeface="Arial" panose="020B0604020202020204" pitchFamily="34" charset="0"/>
                <a:ea typeface="微软雅黑" panose="020B0503020204020204" pitchFamily="34" charset="-122"/>
                <a:sym typeface="Arial" panose="020B0604020202020204" pitchFamily="34" charset="0"/>
              </a:rPr>
              <a:t>、微调、后处理等手段。</a:t>
            </a:r>
            <a:endParaRPr lang="en-US" altLang="zh-CN"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下箭头 26"/>
          <p:cNvSpPr/>
          <p:nvPr/>
        </p:nvSpPr>
        <p:spPr>
          <a:xfrm>
            <a:off x="3973791" y="9548317"/>
            <a:ext cx="139065" cy="5568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28" name="流程图: 可选过程 27"/>
          <p:cNvSpPr/>
          <p:nvPr/>
        </p:nvSpPr>
        <p:spPr>
          <a:xfrm>
            <a:off x="18737529" y="8369840"/>
            <a:ext cx="3702228" cy="113890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800" b="1" dirty="0">
                <a:latin typeface="Arial" panose="020B0604020202020204" pitchFamily="34" charset="0"/>
                <a:ea typeface="微软雅黑" panose="020B0503020204020204" pitchFamily="34" charset="-122"/>
                <a:sym typeface="Arial" panose="020B0604020202020204" pitchFamily="34" charset="0"/>
              </a:rPr>
              <a:t>信息</a:t>
            </a:r>
            <a:r>
              <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定位不准确</a:t>
            </a:r>
            <a:endPar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下箭头 28"/>
          <p:cNvSpPr/>
          <p:nvPr/>
        </p:nvSpPr>
        <p:spPr>
          <a:xfrm>
            <a:off x="20305851" y="9607484"/>
            <a:ext cx="139065" cy="5568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30" name="流程图: 可选过程 29"/>
          <p:cNvSpPr/>
          <p:nvPr/>
        </p:nvSpPr>
        <p:spPr>
          <a:xfrm>
            <a:off x="11601246" y="8412384"/>
            <a:ext cx="5509958" cy="10772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r>
              <a:rPr lang="zh-CN" altLang="en-US" sz="2800" b="1" dirty="0">
                <a:latin typeface="Arial" panose="020B0604020202020204" pitchFamily="34" charset="0"/>
                <a:ea typeface="微软雅黑" panose="020B0503020204020204" pitchFamily="34" charset="-122"/>
                <a:sym typeface="Arial" panose="020B0604020202020204" pitchFamily="34" charset="0"/>
              </a:rPr>
              <a:t>测试样例</a:t>
            </a:r>
            <a:r>
              <a:rPr lang="zh-CN" altLang="en-US" sz="28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文本长度导致噪声</a:t>
            </a:r>
            <a:r>
              <a:rPr lang="zh-CN" altLang="en-US" sz="2800" b="1" dirty="0">
                <a:latin typeface="Arial" panose="020B0604020202020204" pitchFamily="34" charset="0"/>
                <a:ea typeface="微软雅黑" panose="020B0503020204020204" pitchFamily="34" charset="-122"/>
                <a:sym typeface="Arial" panose="020B0604020202020204" pitchFamily="34" charset="0"/>
              </a:rPr>
              <a:t>，</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800" b="1" dirty="0">
                <a:latin typeface="Arial" panose="020B0604020202020204" pitchFamily="34" charset="0"/>
                <a:ea typeface="微软雅黑" panose="020B0503020204020204" pitchFamily="34" charset="-122"/>
                <a:sym typeface="Arial" panose="020B0604020202020204" pitchFamily="34" charset="0"/>
              </a:rPr>
              <a:t>影响开放域问题相关性文本检索</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下箭头 30"/>
          <p:cNvSpPr/>
          <p:nvPr/>
        </p:nvSpPr>
        <p:spPr>
          <a:xfrm>
            <a:off x="14017707" y="9621047"/>
            <a:ext cx="139065" cy="5568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lt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lt1"/>
                </a:solidFill>
                <a:latin typeface="Arial" panose="020B0604020202020204" charset="-122"/>
                <a:ea typeface="宋体" panose="02010600030101010101" pitchFamily="2" charset="-122"/>
                <a:cs typeface="+mn-cs"/>
              </a:defRPr>
            </a:lvl9pPr>
          </a:lstStyle>
          <a:p>
            <a:pPr algn="ctr"/>
            <a:endParaRPr lang="zh-CN" alt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20"/>
          <p:cNvSpPr txBox="1"/>
          <p:nvPr/>
        </p:nvSpPr>
        <p:spPr>
          <a:xfrm>
            <a:off x="11307874" y="10394149"/>
            <a:ext cx="6267293" cy="2676525"/>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问题中的关键短语提取对于提升开放域问题检索准确率较为重要。</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r>
              <a:rPr lang="zh-CN" altLang="en-US" sz="2800" b="1" dirty="0">
                <a:latin typeface="Arial" panose="020B0604020202020204" pitchFamily="34" charset="0"/>
                <a:ea typeface="微软雅黑" panose="020B0503020204020204" pitchFamily="34" charset="-122"/>
                <a:sym typeface="Arial" panose="020B0604020202020204" pitchFamily="34" charset="0"/>
              </a:rPr>
              <a:t>“</a:t>
            </a:r>
            <a:r>
              <a:rPr lang="en-US" altLang="zh-CN" sz="2800" b="1" dirty="0">
                <a:latin typeface="Arial" panose="020B0604020202020204" pitchFamily="34" charset="0"/>
                <a:ea typeface="微软雅黑" panose="020B0503020204020204" pitchFamily="34" charset="-122"/>
                <a:sym typeface="Arial" panose="020B0604020202020204" pitchFamily="34" charset="0"/>
              </a:rPr>
              <a:t>Q</a:t>
            </a:r>
            <a:r>
              <a:rPr lang="zh-CN" altLang="en-US" sz="2800" b="1" dirty="0">
                <a:latin typeface="Arial" panose="020B0604020202020204" pitchFamily="34" charset="0"/>
                <a:ea typeface="微软雅黑" panose="020B0503020204020204" pitchFamily="34" charset="-122"/>
                <a:sym typeface="Arial" panose="020B0604020202020204" pitchFamily="34" charset="0"/>
              </a:rPr>
              <a:t>uestion": "根据2020年****有限公司的年报，给我简要介绍一下报告期内公司的社会责任工作情况？"</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r>
              <a:rPr lang="zh-CN" altLang="en-US" sz="2800" b="1" dirty="0">
                <a:latin typeface="Arial" panose="020B0604020202020204" pitchFamily="34" charset="0"/>
                <a:ea typeface="微软雅黑" panose="020B0503020204020204" pitchFamily="34" charset="-122"/>
                <a:sym typeface="Arial" panose="020B0604020202020204" pitchFamily="34" charset="0"/>
              </a:rPr>
              <a:t>“</a:t>
            </a:r>
            <a:r>
              <a:rPr lang="en-US" altLang="zh-CN" sz="2800" b="1" dirty="0">
                <a:latin typeface="Arial" panose="020B0604020202020204" pitchFamily="34" charset="0"/>
                <a:ea typeface="微软雅黑" panose="020B0503020204020204" pitchFamily="34" charset="-122"/>
                <a:sym typeface="Arial" panose="020B0604020202020204" pitchFamily="34" charset="0"/>
              </a:rPr>
              <a:t>Keywords</a:t>
            </a:r>
            <a:r>
              <a:rPr lang="zh-CN" altLang="en-US" sz="2800" b="1" dirty="0">
                <a:latin typeface="Arial" panose="020B0604020202020204" pitchFamily="34" charset="0"/>
                <a:ea typeface="微软雅黑" panose="020B0503020204020204" pitchFamily="34" charset="-122"/>
                <a:sym typeface="Arial" panose="020B0604020202020204" pitchFamily="34" charset="0"/>
              </a:rPr>
              <a:t>": </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社会责任工作情况</a:t>
            </a:r>
            <a:r>
              <a:rPr lang="zh-CN" altLang="en-US" sz="2800" b="1" dirty="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lang="zh-CN" altLang="en-US"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13"/>
          <p:cNvSpPr txBox="1"/>
          <p:nvPr/>
        </p:nvSpPr>
        <p:spPr>
          <a:xfrm>
            <a:off x="18199447" y="10355169"/>
            <a:ext cx="5288651" cy="353943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不同类问题出现在年报不同位置：</a:t>
            </a:r>
            <a:endParaRPr lang="en-US" altLang="zh-CN"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r>
              <a:rPr lang="zh-CN" altLang="en-US" sz="2800" b="1" dirty="0">
                <a:latin typeface="Arial" panose="020B0604020202020204" pitchFamily="34" charset="0"/>
                <a:ea typeface="微软雅黑" panose="020B0503020204020204" pitchFamily="34" charset="-122"/>
                <a:sym typeface="Arial" panose="020B0604020202020204" pitchFamily="34" charset="0"/>
              </a:rPr>
              <a:t>计算型、数值查询型问题对应财务报告中相关报表。</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r>
              <a:rPr lang="zh-CN" altLang="en-US" sz="2800" b="1" dirty="0">
                <a:latin typeface="Arial" panose="020B0604020202020204" pitchFamily="34" charset="0"/>
                <a:ea typeface="微软雅黑" panose="020B0503020204020204" pitchFamily="34" charset="-122"/>
                <a:sym typeface="Arial" panose="020B0604020202020204" pitchFamily="34" charset="0"/>
              </a:rPr>
              <a:t>公司信息类问题对应公司简介类报表。</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r>
              <a:rPr lang="zh-CN" altLang="en-US" sz="2800" b="1" dirty="0">
                <a:latin typeface="Arial" panose="020B0604020202020204" pitchFamily="34" charset="0"/>
                <a:ea typeface="微软雅黑" panose="020B0503020204020204" pitchFamily="34" charset="-122"/>
                <a:sym typeface="Arial" panose="020B0604020202020204" pitchFamily="34" charset="0"/>
              </a:rPr>
              <a:t>基于公司开放域问题涉及非结构化数据。</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a:p>
            <a:pPr marL="457200" indent="-457200">
              <a:buFont typeface="Arial" panose="020B0604020202020204" pitchFamily="34" charset="0"/>
              <a:buChar char="•"/>
            </a:pP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2531745" y="7359333"/>
            <a:ext cx="3613785" cy="8248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4700" b="1" i="0" u="none" strike="noStrike" cap="none" spc="0" normalizeH="0" baseline="0">
                <a:ln>
                  <a:noFill/>
                </a:ln>
                <a:solidFill>
                  <a:schemeClr val="accent5"/>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H</a:t>
            </a:r>
            <a:r>
              <a:rPr kumimoji="0"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allucination</a:t>
            </a:r>
            <a:endParaRPr kumimoji="0"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332372" y="10779566"/>
            <a:ext cx="1489578" cy="964367"/>
          </a:xfrm>
          <a:prstGeom prst="rect">
            <a:avLst/>
          </a:prstGeom>
          <a:solidFill>
            <a:schemeClr val="accent4">
              <a:lumMod val="60000"/>
              <a:lumOff val="40000"/>
            </a:schemeClr>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解决</a:t>
            </a:r>
            <a:endParaRPr kumimoji="0" lang="en-US" altLang="zh-CN"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r>
              <a:rPr lang="zh-CN" altLang="en-US" sz="2800" b="1" dirty="0">
                <a:latin typeface="Arial" panose="020B0604020202020204" pitchFamily="34" charset="0"/>
                <a:ea typeface="微软雅黑" panose="020B0503020204020204" pitchFamily="34" charset="-122"/>
                <a:sym typeface="Arial" panose="020B0604020202020204" pitchFamily="34" charset="0"/>
              </a:rPr>
              <a:t>方案</a:t>
            </a:r>
            <a:endPar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nvSpPr>
        <p:spPr>
          <a:xfrm>
            <a:off x="350406" y="8425628"/>
            <a:ext cx="1489578" cy="964367"/>
          </a:xfrm>
          <a:prstGeom prst="rect">
            <a:avLst/>
          </a:prstGeom>
          <a:solidFill>
            <a:schemeClr val="accent4">
              <a:lumMod val="60000"/>
              <a:lumOff val="40000"/>
            </a:schemeClr>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存在</a:t>
            </a:r>
            <a:endParaRPr kumimoji="0" lang="en-US" altLang="zh-CN"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问题</a:t>
            </a:r>
            <a:endPar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6920230" y="7359968"/>
            <a:ext cx="3613785" cy="8248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r>
              <a:rPr kumimoji="0" lang="en-US" sz="4700" b="1" i="0" u="none" strike="noStrike" cap="none" spc="0" normalizeH="0" baseline="0">
                <a:ln>
                  <a:noFill/>
                </a:ln>
                <a:solidFill>
                  <a:schemeClr val="accent5"/>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E</a:t>
            </a:r>
            <a:r>
              <a:rPr kumimoji="0" lang="en-US"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xtraction</a:t>
            </a:r>
            <a:endParaRPr kumimoji="0"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12002135" y="7320915"/>
            <a:ext cx="4792345" cy="8248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r>
              <a:rPr kumimoji="0" lang="en-US" sz="4700" b="1" i="0" u="none" strike="noStrike" cap="none" spc="0" normalizeH="0" baseline="0">
                <a:ln>
                  <a:noFill/>
                </a:ln>
                <a:solidFill>
                  <a:schemeClr val="accent5"/>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L</a:t>
            </a:r>
            <a:r>
              <a:rPr kumimoji="0" lang="en-US"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ength of Texts</a:t>
            </a:r>
            <a:endParaRPr kumimoji="0"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nvSpPr>
        <p:spPr>
          <a:xfrm>
            <a:off x="18737580" y="7299643"/>
            <a:ext cx="3613785" cy="8248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r>
              <a:rPr kumimoji="0" lang="en-US" sz="4700" b="1" i="0" u="none" strike="noStrike" cap="none" spc="0" normalizeH="0" baseline="0">
                <a:ln>
                  <a:noFill/>
                </a:ln>
                <a:solidFill>
                  <a:schemeClr val="accent5"/>
                </a:solidFill>
                <a:effectLst>
                  <a:outerShdw blurRad="38100" dist="38100" dir="2700000" algn="tl">
                    <a:srgbClr val="000000">
                      <a:alpha val="43137"/>
                    </a:srgbClr>
                  </a:outerShdw>
                </a:effectLst>
                <a:uFillTx/>
                <a:latin typeface="Arial" panose="020B0604020202020204" pitchFamily="34" charset="0"/>
                <a:ea typeface="微软雅黑" panose="020B0503020204020204" pitchFamily="34" charset="-122"/>
                <a:sym typeface="Arial" panose="020B0604020202020204" pitchFamily="34" charset="0"/>
              </a:rPr>
              <a:t>P</a:t>
            </a:r>
            <a:r>
              <a:rPr kumimoji="0" lang="en-US"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ositioning</a:t>
            </a:r>
            <a:endParaRPr kumimoji="0" lang="en-US" sz="37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500"/>
                                        <p:tgtEl>
                                          <p:spTgt spid="3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500"/>
                                        <p:tgtEl>
                                          <p:spTgt spid="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1000"/>
                                        <p:tgtEl>
                                          <p:spTgt spid="5"/>
                                        </p:tgtEl>
                                      </p:cBhvr>
                                    </p:animEffect>
                                    <p:anim calcmode="lin" valueType="num">
                                      <p:cBhvr>
                                        <p:cTn id="71" dur="1000" fill="hold"/>
                                        <p:tgtEl>
                                          <p:spTgt spid="5"/>
                                        </p:tgtEl>
                                        <p:attrNameLst>
                                          <p:attrName>ppt_x</p:attrName>
                                        </p:attrNameLst>
                                      </p:cBhvr>
                                      <p:tavLst>
                                        <p:tav tm="0">
                                          <p:val>
                                            <p:strVal val="#ppt_x"/>
                                          </p:val>
                                        </p:tav>
                                        <p:tav tm="100000">
                                          <p:val>
                                            <p:strVal val="#ppt_x"/>
                                          </p:val>
                                        </p:tav>
                                      </p:tavLst>
                                    </p:anim>
                                    <p:anim calcmode="lin" valueType="num">
                                      <p:cBhvr>
                                        <p:cTn id="72" dur="1000" fill="hold"/>
                                        <p:tgtEl>
                                          <p:spTgt spid="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1000"/>
                                        <p:tgtEl>
                                          <p:spTgt spid="6"/>
                                        </p:tgtEl>
                                      </p:cBhvr>
                                    </p:animEffect>
                                    <p:anim calcmode="lin" valueType="num">
                                      <p:cBhvr>
                                        <p:cTn id="76" dur="1000" fill="hold"/>
                                        <p:tgtEl>
                                          <p:spTgt spid="6"/>
                                        </p:tgtEl>
                                        <p:attrNameLst>
                                          <p:attrName>ppt_x</p:attrName>
                                        </p:attrNameLst>
                                      </p:cBhvr>
                                      <p:tavLst>
                                        <p:tav tm="0">
                                          <p:val>
                                            <p:strVal val="#ppt_x"/>
                                          </p:val>
                                        </p:tav>
                                        <p:tav tm="100000">
                                          <p:val>
                                            <p:strVal val="#ppt_x"/>
                                          </p:val>
                                        </p:tav>
                                      </p:tavLst>
                                    </p:anim>
                                    <p:anim calcmode="lin" valueType="num">
                                      <p:cBhvr>
                                        <p:cTn id="7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5" grpId="0" animBg="1"/>
      <p:bldP spid="28" grpId="0" animBg="1"/>
      <p:bldP spid="30" grpId="0" animBg="1"/>
      <p:bldP spid="35" grpId="0" animBg="1"/>
      <p:bldP spid="22" grpId="1" animBg="1"/>
      <p:bldP spid="25" grpId="1" animBg="1"/>
      <p:bldP spid="28" grpId="1" animBg="1"/>
      <p:bldP spid="30" grpId="1" animBg="1"/>
      <p:bldP spid="35" grpId="1" animBg="1"/>
      <p:bldP spid="23" grpId="0" animBg="1"/>
      <p:bldP spid="24" grpId="0"/>
      <p:bldP spid="26" grpId="0"/>
      <p:bldP spid="27" grpId="0" animBg="1"/>
      <p:bldP spid="29" grpId="0" animBg="1"/>
      <p:bldP spid="31" grpId="0" animBg="1"/>
      <p:bldP spid="32" grpId="0"/>
      <p:bldP spid="3" grpId="0" animBg="1"/>
      <p:bldP spid="33" grpId="0"/>
      <p:bldP spid="23" grpId="1" animBg="1"/>
      <p:bldP spid="24" grpId="1"/>
      <p:bldP spid="26" grpId="1"/>
      <p:bldP spid="27" grpId="1" animBg="1"/>
      <p:bldP spid="29" grpId="1" animBg="1"/>
      <p:bldP spid="31" grpId="1" animBg="1"/>
      <p:bldP spid="32" grpId="1"/>
      <p:bldP spid="3" grpId="1" animBg="1"/>
      <p:bldP spid="33" grpId="1"/>
      <p:bldP spid="18" grpId="0" animBg="1"/>
      <p:bldP spid="4" grpId="0" animBg="1"/>
      <p:bldP spid="5" grpId="0" animBg="1"/>
      <p:bldP spid="6" grpId="0" animBg="1"/>
      <p:bldP spid="18" grpId="1" animBg="1"/>
      <p:bldP spid="4" grpId="1" animBg="1"/>
      <p:bldP spid="5" grpId="1"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4"/>
          <p:cNvSpPr txBox="1"/>
          <p:nvPr/>
        </p:nvSpPr>
        <p:spPr>
          <a:xfrm>
            <a:off x="1120496" y="2708546"/>
            <a:ext cx="19910703" cy="710259"/>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en-US" altLang="zh-CN" sz="36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3.</a:t>
            </a:r>
            <a:r>
              <a:rPr lang="zh-CN" altLang="en-US" sz="36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评估指标</a:t>
            </a:r>
            <a:endParaRPr lang="zh-CN" altLang="en-US" sz="3600" b="1">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1"/>
          <a:stretch>
            <a:fillRect/>
          </a:stretch>
        </p:blipFill>
        <p:spPr>
          <a:xfrm>
            <a:off x="1303672" y="3760976"/>
            <a:ext cx="11500003" cy="2411750"/>
          </a:xfrm>
          <a:prstGeom prst="rect">
            <a:avLst/>
          </a:prstGeom>
        </p:spPr>
      </p:pic>
      <p:sp>
        <p:nvSpPr>
          <p:cNvPr id="34" name="文本框 4"/>
          <p:cNvSpPr txBox="1"/>
          <p:nvPr/>
        </p:nvSpPr>
        <p:spPr>
          <a:xfrm>
            <a:off x="1303672" y="6792060"/>
            <a:ext cx="16349472" cy="2308324"/>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400">
                <a:latin typeface="Arial" panose="020B0604020202020204" pitchFamily="34" charset="0"/>
                <a:ea typeface="微软雅黑" panose="020B0503020204020204" pitchFamily="34" charset="-122"/>
                <a:sym typeface="Arial" panose="020B0604020202020204" pitchFamily="34" charset="0"/>
              </a:rPr>
              <a:t>{“</a:t>
            </a:r>
            <a:r>
              <a:rPr lang="en-US" altLang="zh-CN" sz="2400">
                <a:latin typeface="Arial" panose="020B0604020202020204" pitchFamily="34" charset="0"/>
                <a:ea typeface="微软雅黑" panose="020B0503020204020204" pitchFamily="34" charset="-122"/>
                <a:sym typeface="Arial" panose="020B0604020202020204" pitchFamily="34" charset="0"/>
              </a:rPr>
              <a:t>Q</a:t>
            </a:r>
            <a:r>
              <a:rPr lang="zh-CN" altLang="en-US"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uestion</a:t>
            </a:r>
            <a:r>
              <a:rPr lang="zh-CN" altLang="en-US" sz="2400">
                <a:latin typeface="Arial" panose="020B0604020202020204" pitchFamily="34" charset="0"/>
                <a:ea typeface="微软雅黑" panose="020B0503020204020204" pitchFamily="34" charset="-122"/>
                <a:sym typeface="Arial" panose="020B0604020202020204" pitchFamily="34" charset="0"/>
              </a:rPr>
              <a:t>”: “2019年</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银行财务费用是多少</a:t>
            </a:r>
            <a:r>
              <a:rPr lang="zh-CN" altLang="en-US" sz="2400">
                <a:latin typeface="Arial" panose="020B0604020202020204" pitchFamily="34" charset="0"/>
                <a:ea typeface="微软雅黑" panose="020B0503020204020204" pitchFamily="34" charset="-122"/>
                <a:sym typeface="Arial" panose="020B0604020202020204" pitchFamily="34" charset="0"/>
              </a:rPr>
              <a:t>元?”,</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400">
                <a:latin typeface="Arial" panose="020B0604020202020204" pitchFamily="34" charset="0"/>
                <a:ea typeface="微软雅黑" panose="020B0503020204020204" pitchFamily="34" charset="-122"/>
                <a:sym typeface="Arial" panose="020B0604020202020204" pitchFamily="34" charset="0"/>
              </a:rPr>
              <a:t>“</a:t>
            </a:r>
            <a:r>
              <a:rPr lang="en-US" altLang="zh-CN"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a:t>
            </a:r>
            <a:r>
              <a:rPr lang="zh-CN" altLang="en-US"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rompt</a:t>
            </a:r>
            <a:r>
              <a:rPr lang="zh-CN" altLang="en-US" sz="2400" dirty="0">
                <a:latin typeface="Arial" panose="020B0604020202020204" pitchFamily="34" charset="0"/>
                <a:ea typeface="微软雅黑" panose="020B0503020204020204" pitchFamily="34" charset="-122"/>
                <a:sym typeface="Arial" panose="020B0604020202020204" pitchFamily="34" charset="0"/>
              </a:rPr>
              <a:t>": {"财务费用": "12345678.9元</a:t>
            </a:r>
            <a:r>
              <a:rPr lang="zh-CN" altLang="en-US" sz="2400">
                <a:latin typeface="Arial" panose="020B0604020202020204" pitchFamily="34" charset="0"/>
                <a:ea typeface="微软雅黑" panose="020B0503020204020204" pitchFamily="34" charset="-122"/>
                <a:sym typeface="Arial" panose="020B0604020202020204" pitchFamily="34" charset="0"/>
              </a:rPr>
              <a:t>", “</a:t>
            </a:r>
            <a:r>
              <a:rPr lang="en-US" altLang="zh-CN"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K</a:t>
            </a:r>
            <a:r>
              <a:rPr lang="zh-CN" altLang="en-US"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ey</a:t>
            </a:r>
            <a:r>
              <a:rPr lang="zh-CN" altLang="en-US" sz="2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_word</a:t>
            </a:r>
            <a:r>
              <a:rPr lang="zh-CN" altLang="en-US" sz="2400" dirty="0">
                <a:latin typeface="Arial" panose="020B0604020202020204" pitchFamily="34" charset="0"/>
                <a:ea typeface="微软雅黑" panose="020B0503020204020204" pitchFamily="34" charset="-122"/>
                <a:sym typeface="Arial" panose="020B0604020202020204" pitchFamily="34" charset="0"/>
              </a:rPr>
              <a:t>":"财务费用、2019</a:t>
            </a:r>
            <a:r>
              <a:rPr lang="zh-CN" altLang="en-US" sz="2400">
                <a:latin typeface="Arial" panose="020B0604020202020204" pitchFamily="34" charset="0"/>
                <a:ea typeface="微软雅黑" panose="020B0503020204020204" pitchFamily="34" charset="-122"/>
                <a:sym typeface="Arial" panose="020B0604020202020204" pitchFamily="34" charset="0"/>
              </a:rPr>
              <a:t>", “</a:t>
            </a:r>
            <a:r>
              <a:rPr lang="en-US" altLang="zh-CN"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a:t>
            </a:r>
            <a:r>
              <a:rPr lang="zh-CN" altLang="en-US"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rom</a:t>
            </a:r>
            <a:r>
              <a:rPr lang="zh-CN" altLang="en-US" sz="2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_answer</a:t>
            </a:r>
            <a:r>
              <a:rPr lang="zh-CN" altLang="en-US" sz="2400" dirty="0">
                <a:latin typeface="Arial" panose="020B0604020202020204" pitchFamily="34" charset="0"/>
                <a:ea typeface="微软雅黑" panose="020B0503020204020204" pitchFamily="34" charset="-122"/>
                <a:sym typeface="Arial" panose="020B0604020202020204" pitchFamily="34" charset="0"/>
              </a:rPr>
              <a:t>": "12345678.9元"},</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400">
                <a:latin typeface="Arial" panose="020B0604020202020204" pitchFamily="34" charset="0"/>
                <a:ea typeface="微软雅黑" panose="020B0503020204020204" pitchFamily="34" charset="-122"/>
                <a:sym typeface="Arial" panose="020B0604020202020204" pitchFamily="34" charset="0"/>
              </a:rPr>
              <a:t>“</a:t>
            </a:r>
            <a:r>
              <a:rPr lang="en-US" altLang="zh-CN"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a:t>
            </a:r>
            <a:r>
              <a:rPr lang="zh-CN" altLang="en-US" sz="2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nswer</a:t>
            </a:r>
            <a:r>
              <a:rPr lang="zh-CN" altLang="en-US" sz="2400" dirty="0">
                <a:latin typeface="Arial" panose="020B0604020202020204" pitchFamily="34" charset="0"/>
                <a:ea typeface="微软雅黑" panose="020B0503020204020204" pitchFamily="34" charset="-122"/>
                <a:sym typeface="Arial" panose="020B0604020202020204" pitchFamily="34" charset="0"/>
              </a:rPr>
              <a:t>": "2019年</a:t>
            </a:r>
            <a:r>
              <a:rPr lang="en-US" altLang="zh-CN" sz="2400" dirty="0">
                <a:latin typeface="Arial" panose="020B0604020202020204" pitchFamily="34" charset="0"/>
                <a:ea typeface="微软雅黑" panose="020B0503020204020204" pitchFamily="34" charset="-122"/>
                <a:sym typeface="Arial" panose="020B0604020202020204" pitchFamily="34" charset="0"/>
              </a:rPr>
              <a:t>**</a:t>
            </a:r>
            <a:r>
              <a:rPr lang="zh-CN" altLang="en-US" sz="2400" dirty="0">
                <a:latin typeface="Arial" panose="020B0604020202020204" pitchFamily="34" charset="0"/>
                <a:ea typeface="微软雅黑" panose="020B0503020204020204" pitchFamily="34" charset="-122"/>
                <a:sym typeface="Arial" panose="020B0604020202020204" pitchFamily="34" charset="0"/>
              </a:rPr>
              <a:t>银行财务费用是12345678.9元。""}</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13880592" y="3455294"/>
            <a:ext cx="9726391" cy="2677656"/>
          </a:xfrm>
          <a:prstGeom prst="rect">
            <a:avLst/>
          </a:prstGeom>
        </p:spPr>
        <p:txBody>
          <a:bodyPr wrap="square">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50000"/>
              </a:lnSpc>
            </a:pPr>
            <a:r>
              <a:rPr lang="zh-CN" altLang="en-US" sz="2800" b="1" dirty="0">
                <a:latin typeface="Arial" panose="020B0604020202020204" pitchFamily="34" charset="0"/>
                <a:ea typeface="微软雅黑" panose="020B0503020204020204" pitchFamily="34" charset="-122"/>
                <a:sym typeface="Arial" panose="020B0604020202020204" pitchFamily="34" charset="0"/>
              </a:rPr>
              <a:t>比赛评估指标理解</a:t>
            </a:r>
            <a:r>
              <a:rPr lang="zh-CN" altLang="en-US" sz="2800" dirty="0">
                <a:latin typeface="Arial" panose="020B0604020202020204" pitchFamily="34" charset="0"/>
                <a:ea typeface="微软雅黑" panose="020B0503020204020204" pitchFamily="34" charset="-122"/>
                <a:sym typeface="Arial" panose="020B0604020202020204" pitchFamily="34" charset="0"/>
              </a:rPr>
              <a:t>：</a:t>
            </a:r>
            <a:endParaRPr lang="en-US" altLang="zh-CN" sz="28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800" b="1" dirty="0">
                <a:latin typeface="Arial" panose="020B0604020202020204" pitchFamily="34" charset="0"/>
                <a:ea typeface="微软雅黑" panose="020B0503020204020204" pitchFamily="34" charset="-122"/>
                <a:sym typeface="Arial" panose="020B0604020202020204" pitchFamily="34" charset="0"/>
              </a:rPr>
              <a:t>1.</a:t>
            </a:r>
            <a:r>
              <a:rPr lang="zh-CN" altLang="en-US" sz="2800" b="1" dirty="0">
                <a:latin typeface="Arial" panose="020B0604020202020204" pitchFamily="34" charset="0"/>
                <a:ea typeface="微软雅黑" panose="020B0503020204020204" pitchFamily="34" charset="-122"/>
                <a:sym typeface="Arial" panose="020B0604020202020204" pitchFamily="34" charset="0"/>
              </a:rPr>
              <a:t>在图中，</a:t>
            </a:r>
            <a:r>
              <a:rPr lang="en-US" altLang="zh-CN" sz="2800" b="1" dirty="0" err="1">
                <a:solidFill>
                  <a:srgbClr val="C00000"/>
                </a:solidFill>
                <a:latin typeface="Arial" panose="020B0604020202020204" pitchFamily="34" charset="0"/>
                <a:ea typeface="微软雅黑" panose="020B0503020204020204" pitchFamily="34" charset="-122"/>
                <a:sym typeface="Arial" panose="020B0604020202020204" pitchFamily="34" charset="0"/>
              </a:rPr>
              <a:t>Prom_answer</a:t>
            </a:r>
            <a:r>
              <a:rPr lang="zh-CN" altLang="en-US" sz="2800" b="1" dirty="0">
                <a:latin typeface="Arial" panose="020B0604020202020204" pitchFamily="34" charset="0"/>
                <a:ea typeface="微软雅黑" panose="020B0503020204020204" pitchFamily="34" charset="-122"/>
                <a:sym typeface="Arial" panose="020B0604020202020204" pitchFamily="34" charset="0"/>
              </a:rPr>
              <a:t>是基础信息，基础信息错误不给分。</a:t>
            </a:r>
            <a:endParaRPr lang="en-US" altLang="zh-CN" sz="2800" b="1"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2800" b="1" dirty="0">
                <a:latin typeface="Arial" panose="020B0604020202020204" pitchFamily="34" charset="0"/>
                <a:ea typeface="微软雅黑" panose="020B0503020204020204" pitchFamily="34" charset="-122"/>
                <a:sym typeface="Arial" panose="020B0604020202020204" pitchFamily="34" charset="0"/>
              </a:rPr>
              <a:t>2.</a:t>
            </a:r>
            <a:r>
              <a:rPr lang="zh-CN" altLang="en-US" sz="2800" b="1" dirty="0">
                <a:latin typeface="Arial" panose="020B0604020202020204" pitchFamily="34" charset="0"/>
                <a:ea typeface="微软雅黑" panose="020B0503020204020204" pitchFamily="34" charset="-122"/>
                <a:sym typeface="Arial" panose="020B0604020202020204" pitchFamily="34" charset="0"/>
              </a:rPr>
              <a:t>若基础信息正确，需要结合</a:t>
            </a:r>
            <a:r>
              <a:rPr lang="zh-CN" altLang="en-US" sz="2800" b="1" dirty="0">
                <a:solidFill>
                  <a:srgbClr val="C00000"/>
                </a:solidFill>
                <a:latin typeface="Arial" panose="020B0604020202020204" pitchFamily="34" charset="0"/>
                <a:ea typeface="微软雅黑" panose="020B0503020204020204" pitchFamily="34" charset="-122"/>
                <a:sym typeface="Arial" panose="020B0604020202020204" pitchFamily="34" charset="0"/>
              </a:rPr>
              <a:t>基础信息、关键词、文本相似度</a:t>
            </a:r>
            <a:r>
              <a:rPr lang="zh-CN" altLang="en-US" sz="2800" b="1" dirty="0">
                <a:latin typeface="Arial" panose="020B0604020202020204" pitchFamily="34" charset="0"/>
                <a:ea typeface="微软雅黑" panose="020B0503020204020204" pitchFamily="34" charset="-122"/>
                <a:sym typeface="Arial" panose="020B0604020202020204" pitchFamily="34" charset="0"/>
              </a:rPr>
              <a:t>进行综合评分，因此文本生成的格式也要遵从一定的规范。</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圆角矩形 35"/>
          <p:cNvSpPr/>
          <p:nvPr/>
        </p:nvSpPr>
        <p:spPr>
          <a:xfrm>
            <a:off x="3545840" y="10727055"/>
            <a:ext cx="13238480" cy="677545"/>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lnSpcReduction="20000"/>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2727846" y="10585014"/>
            <a:ext cx="961646" cy="96164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2810647" y="10667815"/>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r>
              <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圆角矩形 38"/>
          <p:cNvSpPr/>
          <p:nvPr/>
        </p:nvSpPr>
        <p:spPr>
          <a:xfrm>
            <a:off x="8036560" y="12035790"/>
            <a:ext cx="15015845" cy="691515"/>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0000" tIns="46800" rIns="90000" bIns="46800" numCol="1" spcCol="0" rtlCol="0" fromWordArt="0" anchor="ctr" anchorCtr="0" forceAA="0" compatLnSpc="1">
            <a:normAutofit lnSpcReduction="20000"/>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nSpc>
                <a:spcPct val="120000"/>
              </a:lnSpc>
            </a:pPr>
            <a:endParaRPr lang="da-DK" altLang="zh-CN" sz="2400" spc="15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a:off x="7158485" y="11808797"/>
            <a:ext cx="961646" cy="961646"/>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91440" tIns="45720" rIns="91440" bIns="4572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nvSpPr>
        <p:spPr>
          <a:xfrm>
            <a:off x="7241286" y="11891598"/>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horz" wrap="square" lIns="0" tIns="0" rIns="0" bIns="0" numCol="1" spcCol="0" rtlCol="0" fromWordArt="0" anchor="ctr" anchorCtr="0" forceAA="0" compatLnSpc="1">
            <a:norm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ysClr val="window" lastClr="FFFFFF"/>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ysClr val="window" lastClr="FFFFFF"/>
                </a:solidFill>
                <a:latin typeface="Arial" panose="020B0604020202020204" charset="-122"/>
                <a:ea typeface="宋体" panose="02010600030101010101" pitchFamily="2" charset="-122"/>
                <a:cs typeface="+mn-cs"/>
              </a:defRPr>
            </a:lvl9pPr>
          </a:lstStyle>
          <a:p>
            <a:pPr algn="ctr"/>
            <a:r>
              <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en-US" altLang="zh-CN" sz="240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文本框 29"/>
          <p:cNvSpPr txBox="1"/>
          <p:nvPr/>
        </p:nvSpPr>
        <p:spPr>
          <a:xfrm>
            <a:off x="4147820" y="10695940"/>
            <a:ext cx="12448540" cy="681990"/>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700" spc="150" dirty="0">
                <a:latin typeface="Arial" panose="020B0604020202020204" pitchFamily="34" charset="0"/>
                <a:ea typeface="微软雅黑" panose="020B0503020204020204" pitchFamily="34" charset="-122"/>
                <a:sym typeface="Arial" panose="020B0604020202020204" pitchFamily="34" charset="0"/>
              </a:rPr>
              <a:t>根据表格的表头和行数据，将</a:t>
            </a:r>
            <a:r>
              <a:rPr lang="en-US" altLang="zh-CN" sz="2700" spc="150" dirty="0">
                <a:latin typeface="Arial" panose="020B0604020202020204" pitchFamily="34" charset="0"/>
                <a:ea typeface="微软雅黑" panose="020B0503020204020204" pitchFamily="34" charset="-122"/>
                <a:sym typeface="Arial" panose="020B0604020202020204" pitchFamily="34" charset="0"/>
              </a:rPr>
              <a:t> </a:t>
            </a:r>
            <a:r>
              <a:rPr lang="zh-CN" altLang="en-US" sz="2700" b="1" spc="150" dirty="0">
                <a:solidFill>
                  <a:srgbClr val="C00000"/>
                </a:solidFill>
                <a:latin typeface="Arial" panose="020B0604020202020204" pitchFamily="34" charset="0"/>
                <a:ea typeface="微软雅黑" panose="020B0503020204020204" pitchFamily="34" charset="-122"/>
                <a:sym typeface="Arial" panose="020B0604020202020204" pitchFamily="34" charset="0"/>
              </a:rPr>
              <a:t>报表转化为文本描述</a:t>
            </a:r>
            <a:r>
              <a:rPr lang="en-US" altLang="zh-CN" sz="2700" b="1" spc="150" dirty="0">
                <a:solidFill>
                  <a:srgbClr val="C00000"/>
                </a:solidFill>
                <a:latin typeface="Arial" panose="020B0604020202020204" pitchFamily="34" charset="0"/>
                <a:ea typeface="微软雅黑" panose="020B0503020204020204" pitchFamily="34" charset="-122"/>
                <a:sym typeface="Arial" panose="020B0604020202020204" pitchFamily="34" charset="0"/>
              </a:rPr>
              <a:t> </a:t>
            </a:r>
            <a:r>
              <a:rPr lang="en-US" altLang="zh-CN" sz="2700" b="1" u="sng" spc="150" dirty="0">
                <a:solidFill>
                  <a:schemeClr val="accent1"/>
                </a:solidFill>
                <a:effectLst/>
                <a:latin typeface="Arial" panose="020B0604020202020204" pitchFamily="34" charset="0"/>
                <a:ea typeface="微软雅黑" panose="020B0503020204020204" pitchFamily="34" charset="-122"/>
                <a:sym typeface="Arial" panose="020B0604020202020204" pitchFamily="34" charset="0"/>
              </a:rPr>
              <a:t>Table 2 Text</a:t>
            </a:r>
            <a:endParaRPr lang="en-US" altLang="zh-CN" sz="2700" b="1" u="sng" spc="150" dirty="0">
              <a:solidFill>
                <a:schemeClr val="accent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30"/>
          <p:cNvSpPr txBox="1"/>
          <p:nvPr/>
        </p:nvSpPr>
        <p:spPr>
          <a:xfrm>
            <a:off x="8314690" y="11891645"/>
            <a:ext cx="14738350" cy="961390"/>
          </a:xfrm>
          <a:prstGeom prst="rect">
            <a:avLst/>
          </a:prstGeom>
          <a:noFill/>
        </p:spPr>
        <p:txBody>
          <a:bodyPr wrap="square" rtlCol="0" anchor="ctr">
            <a:no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a:lnSpc>
                <a:spcPct val="120000"/>
              </a:lnSpc>
            </a:pPr>
            <a:r>
              <a:rPr lang="zh-CN" altLang="en-US" sz="2700" spc="150" dirty="0">
                <a:latin typeface="Arial" panose="020B0604020202020204" pitchFamily="34" charset="0"/>
                <a:ea typeface="微软雅黑" panose="020B0503020204020204" pitchFamily="34" charset="-122"/>
                <a:sym typeface="Arial" panose="020B0604020202020204" pitchFamily="34" charset="0"/>
              </a:rPr>
              <a:t>使用</a:t>
            </a:r>
            <a:r>
              <a:rPr lang="en-US" altLang="zh-CN" sz="2700" spc="150" dirty="0">
                <a:latin typeface="Arial" panose="020B0604020202020204" pitchFamily="34" charset="0"/>
                <a:ea typeface="微软雅黑" panose="020B0503020204020204" pitchFamily="34" charset="-122"/>
                <a:sym typeface="Arial" panose="020B0604020202020204" pitchFamily="34" charset="0"/>
              </a:rPr>
              <a:t> Few-shot Learning </a:t>
            </a:r>
            <a:r>
              <a:rPr lang="zh-CN" altLang="en-US" sz="2700" b="1" spc="150" dirty="0">
                <a:solidFill>
                  <a:srgbClr val="C00000"/>
                </a:solidFill>
                <a:latin typeface="Arial" panose="020B0604020202020204" pitchFamily="34" charset="0"/>
                <a:ea typeface="微软雅黑" panose="020B0503020204020204" pitchFamily="34" charset="-122"/>
                <a:sym typeface="Arial" panose="020B0604020202020204" pitchFamily="34" charset="0"/>
              </a:rPr>
              <a:t>定义【回答示例】</a:t>
            </a:r>
            <a:r>
              <a:rPr lang="zh-CN" altLang="en-US" sz="2700" spc="150" dirty="0">
                <a:latin typeface="Arial" panose="020B0604020202020204" pitchFamily="34" charset="0"/>
                <a:ea typeface="微软雅黑" panose="020B0503020204020204" pitchFamily="34" charset="-122"/>
                <a:sym typeface="Arial" panose="020B0604020202020204" pitchFamily="34" charset="0"/>
              </a:rPr>
              <a:t>，让模型严格按照格式作答</a:t>
            </a:r>
            <a:r>
              <a:rPr lang="en-US" altLang="zh-CN" sz="2700" spc="150" dirty="0">
                <a:latin typeface="Arial" panose="020B0604020202020204" pitchFamily="34" charset="0"/>
                <a:ea typeface="微软雅黑" panose="020B0503020204020204" pitchFamily="34" charset="-122"/>
                <a:sym typeface="Arial" panose="020B0604020202020204" pitchFamily="34" charset="0"/>
              </a:rPr>
              <a:t> </a:t>
            </a:r>
            <a:r>
              <a:rPr lang="en-US" altLang="zh-CN" sz="2700" b="1" u="sng" spc="150" dirty="0">
                <a:solidFill>
                  <a:schemeClr val="accent1"/>
                </a:solidFill>
                <a:latin typeface="Arial" panose="020B0604020202020204" pitchFamily="34" charset="0"/>
                <a:ea typeface="微软雅黑" panose="020B0503020204020204" pitchFamily="34" charset="-122"/>
                <a:sym typeface="Arial" panose="020B0604020202020204" pitchFamily="34" charset="0"/>
              </a:rPr>
              <a:t>Template 4 Text</a:t>
            </a:r>
            <a:endParaRPr lang="en-US" altLang="zh-CN" sz="2700" b="1" u="sng" spc="15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31"/>
          <p:cNvSpPr txBox="1"/>
          <p:nvPr/>
        </p:nvSpPr>
        <p:spPr>
          <a:xfrm>
            <a:off x="1519124" y="9571676"/>
            <a:ext cx="21388932" cy="521970"/>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通过以上分析可知，基础信息占分比重较高，并且</a:t>
            </a:r>
            <a:r>
              <a:rPr lang="en-US" altLang="zh-CN" sz="2800" b="1" dirty="0">
                <a:latin typeface="Arial" panose="020B0604020202020204" pitchFamily="34" charset="0"/>
                <a:ea typeface="微软雅黑" panose="020B0503020204020204" pitchFamily="34" charset="-122"/>
                <a:sym typeface="Arial" panose="020B0604020202020204" pitchFamily="34" charset="0"/>
              </a:rPr>
              <a:t>6b</a:t>
            </a:r>
            <a:r>
              <a:rPr lang="zh-CN" altLang="en-US" sz="2800" b="1" dirty="0">
                <a:latin typeface="Arial" panose="020B0604020202020204" pitchFamily="34" charset="0"/>
                <a:ea typeface="微软雅黑" panose="020B0503020204020204" pitchFamily="34" charset="-122"/>
                <a:sym typeface="Arial" panose="020B0604020202020204" pitchFamily="34" charset="0"/>
              </a:rPr>
              <a:t>模型对于表格的识别精准度不高，因此采取以下</a:t>
            </a:r>
            <a:r>
              <a:rPr lang="en-US" altLang="zh-CN" sz="2800" b="1" dirty="0">
                <a:latin typeface="Arial" panose="020B0604020202020204" pitchFamily="34" charset="0"/>
                <a:ea typeface="微软雅黑" panose="020B0503020204020204" pitchFamily="34" charset="-122"/>
                <a:sym typeface="Arial" panose="020B0604020202020204" pitchFamily="34" charset="0"/>
              </a:rPr>
              <a:t> </a:t>
            </a:r>
            <a:r>
              <a:rPr lang="en-US" altLang="zh-CN" sz="2800"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“T2T &amp; T4T” </a:t>
            </a:r>
            <a:r>
              <a:rPr lang="zh-CN" altLang="en-US" sz="2800" b="1" dirty="0">
                <a:latin typeface="Arial" panose="020B0604020202020204" pitchFamily="34" charset="0"/>
                <a:ea typeface="微软雅黑" panose="020B0503020204020204" pitchFamily="34" charset="-122"/>
                <a:sym typeface="Arial" panose="020B0604020202020204" pitchFamily="34" charset="0"/>
              </a:rPr>
              <a:t>策略：</a:t>
            </a:r>
            <a:endParaRPr lang="zh-CN" altLang="en-US"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2"/>
            </p:custDataLst>
          </p:nvPr>
        </p:nvSpPr>
        <p:spPr>
          <a:xfrm>
            <a:off x="0" y="1448769"/>
            <a:ext cx="24383999" cy="1015663"/>
          </a:xfrm>
          <a:prstGeom prst="rect">
            <a:avLst/>
          </a:prstGeom>
          <a:noFill/>
        </p:spPr>
        <p:txBody>
          <a:bodyPr wrap="square" rtlCol="0">
            <a:spAutoFit/>
          </a:bodyPr>
          <a:p>
            <a:r>
              <a:rPr lang="zh-CN" altLang="en-US" sz="6000" b="1" dirty="0">
                <a:latin typeface="Arial" panose="020B0604020202020204" pitchFamily="34" charset="0"/>
                <a:ea typeface="微软雅黑" panose="020B0503020204020204" pitchFamily="34" charset="-122"/>
                <a:sym typeface="Arial" panose="020B0604020202020204" pitchFamily="34" charset="0"/>
              </a:rPr>
              <a:t>赛题分析</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000" fill="hold">
                                          <p:stCondLst>
                                            <p:cond delay="0"/>
                                          </p:stCondLst>
                                        </p:cTn>
                                        <p:tgtEl>
                                          <p:spTgt spid="36"/>
                                        </p:tgtEl>
                                        <p:attrNameLst>
                                          <p:attrName>style.visibility</p:attrName>
                                        </p:attrNameLst>
                                      </p:cBhvr>
                                      <p:to>
                                        <p:strVal val="visible"/>
                                      </p:to>
                                    </p:set>
                                    <p:animEffect transition="in" filter="strips(downRight)">
                                      <p:cBhvr>
                                        <p:cTn id="7" dur="1000"/>
                                        <p:tgtEl>
                                          <p:spTgt spid="36"/>
                                        </p:tgtEl>
                                      </p:cBhvr>
                                    </p:animEffect>
                                  </p:childTnLst>
                                </p:cTn>
                              </p:par>
                              <p:par>
                                <p:cTn id="8" presetID="18" presetClass="entr" presetSubtype="6" fill="hold" grpId="0" nodeType="withEffect">
                                  <p:stCondLst>
                                    <p:cond delay="0"/>
                                  </p:stCondLst>
                                  <p:childTnLst>
                                    <p:set>
                                      <p:cBhvr>
                                        <p:cTn id="9" dur="1000" fill="hold">
                                          <p:stCondLst>
                                            <p:cond delay="0"/>
                                          </p:stCondLst>
                                        </p:cTn>
                                        <p:tgtEl>
                                          <p:spTgt spid="37"/>
                                        </p:tgtEl>
                                        <p:attrNameLst>
                                          <p:attrName>style.visibility</p:attrName>
                                        </p:attrNameLst>
                                      </p:cBhvr>
                                      <p:to>
                                        <p:strVal val="visible"/>
                                      </p:to>
                                    </p:set>
                                    <p:animEffect transition="in" filter="strips(downRight)">
                                      <p:cBhvr>
                                        <p:cTn id="10" dur="1000"/>
                                        <p:tgtEl>
                                          <p:spTgt spid="37"/>
                                        </p:tgtEl>
                                      </p:cBhvr>
                                    </p:animEffect>
                                  </p:childTnLst>
                                </p:cTn>
                              </p:par>
                              <p:par>
                                <p:cTn id="11" presetID="18" presetClass="entr" presetSubtype="6" fill="hold" grpId="0" nodeType="withEffect">
                                  <p:stCondLst>
                                    <p:cond delay="0"/>
                                  </p:stCondLst>
                                  <p:childTnLst>
                                    <p:set>
                                      <p:cBhvr>
                                        <p:cTn id="12" dur="1000" fill="hold">
                                          <p:stCondLst>
                                            <p:cond delay="0"/>
                                          </p:stCondLst>
                                        </p:cTn>
                                        <p:tgtEl>
                                          <p:spTgt spid="38"/>
                                        </p:tgtEl>
                                        <p:attrNameLst>
                                          <p:attrName>style.visibility</p:attrName>
                                        </p:attrNameLst>
                                      </p:cBhvr>
                                      <p:to>
                                        <p:strVal val="visible"/>
                                      </p:to>
                                    </p:set>
                                    <p:animEffect transition="in" filter="strips(downRight)">
                                      <p:cBhvr>
                                        <p:cTn id="13" dur="1000"/>
                                        <p:tgtEl>
                                          <p:spTgt spid="38"/>
                                        </p:tgtEl>
                                      </p:cBhvr>
                                    </p:animEffect>
                                  </p:childTnLst>
                                </p:cTn>
                              </p:par>
                              <p:par>
                                <p:cTn id="14" presetID="18" presetClass="entr" presetSubtype="6" fill="hold" grpId="0" nodeType="withEffect">
                                  <p:stCondLst>
                                    <p:cond delay="0"/>
                                  </p:stCondLst>
                                  <p:childTnLst>
                                    <p:set>
                                      <p:cBhvr>
                                        <p:cTn id="15" dur="1000" fill="hold">
                                          <p:stCondLst>
                                            <p:cond delay="0"/>
                                          </p:stCondLst>
                                        </p:cTn>
                                        <p:tgtEl>
                                          <p:spTgt spid="39"/>
                                        </p:tgtEl>
                                        <p:attrNameLst>
                                          <p:attrName>style.visibility</p:attrName>
                                        </p:attrNameLst>
                                      </p:cBhvr>
                                      <p:to>
                                        <p:strVal val="visible"/>
                                      </p:to>
                                    </p:set>
                                    <p:animEffect transition="in" filter="strips(downRight)">
                                      <p:cBhvr>
                                        <p:cTn id="16" dur="1000"/>
                                        <p:tgtEl>
                                          <p:spTgt spid="39"/>
                                        </p:tgtEl>
                                      </p:cBhvr>
                                    </p:animEffect>
                                  </p:childTnLst>
                                </p:cTn>
                              </p:par>
                              <p:par>
                                <p:cTn id="17" presetID="18" presetClass="entr" presetSubtype="6" fill="hold" grpId="0" nodeType="withEffect">
                                  <p:stCondLst>
                                    <p:cond delay="0"/>
                                  </p:stCondLst>
                                  <p:childTnLst>
                                    <p:set>
                                      <p:cBhvr>
                                        <p:cTn id="18" dur="1000" fill="hold">
                                          <p:stCondLst>
                                            <p:cond delay="0"/>
                                          </p:stCondLst>
                                        </p:cTn>
                                        <p:tgtEl>
                                          <p:spTgt spid="40"/>
                                        </p:tgtEl>
                                        <p:attrNameLst>
                                          <p:attrName>style.visibility</p:attrName>
                                        </p:attrNameLst>
                                      </p:cBhvr>
                                      <p:to>
                                        <p:strVal val="visible"/>
                                      </p:to>
                                    </p:set>
                                    <p:animEffect transition="in" filter="strips(downRight)">
                                      <p:cBhvr>
                                        <p:cTn id="19" dur="1000"/>
                                        <p:tgtEl>
                                          <p:spTgt spid="40"/>
                                        </p:tgtEl>
                                      </p:cBhvr>
                                    </p:animEffect>
                                  </p:childTnLst>
                                </p:cTn>
                              </p:par>
                              <p:par>
                                <p:cTn id="20" presetID="18" presetClass="entr" presetSubtype="6" fill="hold" grpId="0" nodeType="withEffect">
                                  <p:stCondLst>
                                    <p:cond delay="0"/>
                                  </p:stCondLst>
                                  <p:childTnLst>
                                    <p:set>
                                      <p:cBhvr>
                                        <p:cTn id="21" dur="1000" fill="hold">
                                          <p:stCondLst>
                                            <p:cond delay="0"/>
                                          </p:stCondLst>
                                        </p:cTn>
                                        <p:tgtEl>
                                          <p:spTgt spid="41"/>
                                        </p:tgtEl>
                                        <p:attrNameLst>
                                          <p:attrName>style.visibility</p:attrName>
                                        </p:attrNameLst>
                                      </p:cBhvr>
                                      <p:to>
                                        <p:strVal val="visible"/>
                                      </p:to>
                                    </p:set>
                                    <p:animEffect transition="in" filter="strips(downRight)">
                                      <p:cBhvr>
                                        <p:cTn id="22" dur="1000"/>
                                        <p:tgtEl>
                                          <p:spTgt spid="41"/>
                                        </p:tgtEl>
                                      </p:cBhvr>
                                    </p:animEffect>
                                  </p:childTnLst>
                                </p:cTn>
                              </p:par>
                              <p:par>
                                <p:cTn id="23" presetID="18" presetClass="entr" presetSubtype="6" fill="hold" grpId="0" nodeType="withEffect">
                                  <p:stCondLst>
                                    <p:cond delay="0"/>
                                  </p:stCondLst>
                                  <p:childTnLst>
                                    <p:set>
                                      <p:cBhvr>
                                        <p:cTn id="24" dur="1000" fill="hold">
                                          <p:stCondLst>
                                            <p:cond delay="0"/>
                                          </p:stCondLst>
                                        </p:cTn>
                                        <p:tgtEl>
                                          <p:spTgt spid="42"/>
                                        </p:tgtEl>
                                        <p:attrNameLst>
                                          <p:attrName>style.visibility</p:attrName>
                                        </p:attrNameLst>
                                      </p:cBhvr>
                                      <p:to>
                                        <p:strVal val="visible"/>
                                      </p:to>
                                    </p:set>
                                    <p:animEffect transition="in" filter="strips(downRight)">
                                      <p:cBhvr>
                                        <p:cTn id="25" dur="1000"/>
                                        <p:tgtEl>
                                          <p:spTgt spid="42"/>
                                        </p:tgtEl>
                                      </p:cBhvr>
                                    </p:animEffect>
                                  </p:childTnLst>
                                </p:cTn>
                              </p:par>
                              <p:par>
                                <p:cTn id="26" presetID="18" presetClass="entr" presetSubtype="6" fill="hold" grpId="0" nodeType="withEffect">
                                  <p:stCondLst>
                                    <p:cond delay="0"/>
                                  </p:stCondLst>
                                  <p:childTnLst>
                                    <p:set>
                                      <p:cBhvr>
                                        <p:cTn id="27" dur="1000" fill="hold">
                                          <p:stCondLst>
                                            <p:cond delay="0"/>
                                          </p:stCondLst>
                                        </p:cTn>
                                        <p:tgtEl>
                                          <p:spTgt spid="43"/>
                                        </p:tgtEl>
                                        <p:attrNameLst>
                                          <p:attrName>style.visibility</p:attrName>
                                        </p:attrNameLst>
                                      </p:cBhvr>
                                      <p:to>
                                        <p:strVal val="visible"/>
                                      </p:to>
                                    </p:set>
                                    <p:animEffect transition="in" filter="strips(downRight)">
                                      <p:cBhvr>
                                        <p:cTn id="28"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p:bldP spid="43" grpId="0"/>
      <p:bldP spid="36" grpId="1" animBg="1"/>
      <p:bldP spid="37" grpId="1" animBg="1"/>
      <p:bldP spid="38" grpId="1" animBg="1"/>
      <p:bldP spid="39" grpId="1" animBg="1"/>
      <p:bldP spid="40" grpId="1" animBg="1"/>
      <p:bldP spid="41" grpId="1" animBg="1"/>
      <p:bldP spid="42" grpId="1"/>
      <p:bldP spid="4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0" y="1218"/>
            <a:ext cx="24384000" cy="13714781"/>
            <a:chOff x="0" y="609"/>
            <a:chExt cx="12192000" cy="6857391"/>
          </a:xfrm>
        </p:grpSpPr>
        <p:pic>
          <p:nvPicPr>
            <p:cNvPr id="4" name="图片 3"/>
            <p:cNvPicPr>
              <a:picLocks noChangeAspect="1"/>
            </p:cNvPicPr>
            <p:nvPr/>
          </p:nvPicPr>
          <p:blipFill>
            <a:blip r:embed="rId1" cstate="screen"/>
            <a:stretch>
              <a:fillRect/>
            </a:stretch>
          </p:blipFill>
          <p:spPr>
            <a:xfrm>
              <a:off x="0" y="609"/>
              <a:ext cx="12192000" cy="6856781"/>
            </a:xfrm>
            <a:prstGeom prst="rect">
              <a:avLst/>
            </a:prstGeom>
          </p:spPr>
        </p:pic>
        <p:sp>
          <p:nvSpPr>
            <p:cNvPr id="5" name="矩形 4"/>
            <p:cNvSpPr/>
            <p:nvPr/>
          </p:nvSpPr>
          <p:spPr>
            <a:xfrm>
              <a:off x="0" y="4781372"/>
              <a:ext cx="12192000" cy="2076628"/>
            </a:xfrm>
            <a:prstGeom prst="rect">
              <a:avLst/>
            </a:prstGeom>
            <a:gradFill flip="none" rotWithShape="1">
              <a:gsLst>
                <a:gs pos="0">
                  <a:srgbClr val="006CFA"/>
                </a:gs>
                <a:gs pos="100000">
                  <a:srgbClr val="225CE5"/>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6" name="矩形: 圆角 5"/>
            <p:cNvSpPr/>
            <p:nvPr/>
          </p:nvSpPr>
          <p:spPr>
            <a:xfrm>
              <a:off x="429854" y="3074948"/>
              <a:ext cx="11332293" cy="2298701"/>
            </a:xfrm>
            <a:prstGeom prst="roundRect">
              <a:avLst>
                <a:gd name="adj" fmla="val 2763"/>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nvGrpSpPr>
            <p:cNvPr id="7" name="组合 6"/>
            <p:cNvGrpSpPr/>
            <p:nvPr/>
          </p:nvGrpSpPr>
          <p:grpSpPr>
            <a:xfrm>
              <a:off x="2905931" y="2240476"/>
              <a:ext cx="1990352" cy="1691246"/>
              <a:chOff x="2004533" y="1759510"/>
              <a:chExt cx="1990352" cy="1691246"/>
            </a:xfrm>
          </p:grpSpPr>
          <p:sp>
            <p:nvSpPr>
              <p:cNvPr id="40" name="椭圆 39"/>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41" name="椭圆 40"/>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椭圆 41"/>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8" name="组合 7"/>
            <p:cNvGrpSpPr/>
            <p:nvPr/>
          </p:nvGrpSpPr>
          <p:grpSpPr>
            <a:xfrm>
              <a:off x="654761" y="2240476"/>
              <a:ext cx="1990352" cy="1691246"/>
              <a:chOff x="2004533" y="1759510"/>
              <a:chExt cx="1990352" cy="1691246"/>
            </a:xfrm>
          </p:grpSpPr>
          <p:sp>
            <p:nvSpPr>
              <p:cNvPr id="37" name="椭圆 36"/>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8" name="椭圆 37"/>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9" name="椭圆 38"/>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9" name="组合 8"/>
            <p:cNvGrpSpPr/>
            <p:nvPr/>
          </p:nvGrpSpPr>
          <p:grpSpPr>
            <a:xfrm>
              <a:off x="5157101" y="2240476"/>
              <a:ext cx="1990352" cy="1691246"/>
              <a:chOff x="2004533" y="1759510"/>
              <a:chExt cx="1990352" cy="1691246"/>
            </a:xfrm>
          </p:grpSpPr>
          <p:sp>
            <p:nvSpPr>
              <p:cNvPr id="34" name="椭圆 33"/>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5" name="椭圆 34"/>
              <p:cNvSpPr/>
              <p:nvPr/>
            </p:nvSpPr>
            <p:spPr>
              <a:xfrm>
                <a:off x="2537240" y="1910806"/>
                <a:ext cx="924939" cy="924939"/>
              </a:xfrm>
              <a:prstGeom prst="ellipse">
                <a:avLst/>
              </a:prstGeom>
              <a:gradFill flip="none" rotWithShape="1">
                <a:gsLst>
                  <a:gs pos="0">
                    <a:srgbClr val="006CFA"/>
                  </a:gs>
                  <a:gs pos="100000">
                    <a:srgbClr val="225CE5"/>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zh-CN" altLang="en-US" sz="5400" b="1" dirty="0">
                  <a:gradFill>
                    <a:gsLst>
                      <a:gs pos="0">
                        <a:srgbClr val="FFFFFF"/>
                      </a:gs>
                      <a:gs pos="100000">
                        <a:srgbClr val="E9F1FF"/>
                      </a:gs>
                    </a:gsLst>
                    <a:lin ang="2700000" scaled="1"/>
                  </a:gra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6" name="椭圆 35"/>
              <p:cNvSpPr/>
              <p:nvPr/>
            </p:nvSpPr>
            <p:spPr>
              <a:xfrm>
                <a:off x="2004533" y="3138336"/>
                <a:ext cx="1990352" cy="312420"/>
              </a:xfrm>
              <a:prstGeom prst="ellipse">
                <a:avLst/>
              </a:prstGeom>
              <a:solidFill>
                <a:srgbClr val="1D65F0"/>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0" name="组合 9"/>
            <p:cNvGrpSpPr/>
            <p:nvPr/>
          </p:nvGrpSpPr>
          <p:grpSpPr>
            <a:xfrm>
              <a:off x="7408271" y="2240476"/>
              <a:ext cx="1990352" cy="1691246"/>
              <a:chOff x="2004533" y="1759510"/>
              <a:chExt cx="1990352" cy="1691246"/>
            </a:xfrm>
          </p:grpSpPr>
          <p:sp>
            <p:nvSpPr>
              <p:cNvPr id="31" name="椭圆 30"/>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32" name="椭圆 31"/>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椭圆 32"/>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grpSp>
          <p:nvGrpSpPr>
            <p:cNvPr id="11" name="组合 10"/>
            <p:cNvGrpSpPr/>
            <p:nvPr/>
          </p:nvGrpSpPr>
          <p:grpSpPr>
            <a:xfrm>
              <a:off x="9659441" y="2240476"/>
              <a:ext cx="1990352" cy="1691246"/>
              <a:chOff x="2004533" y="1759510"/>
              <a:chExt cx="1990352" cy="1691246"/>
            </a:xfrm>
          </p:grpSpPr>
          <p:sp>
            <p:nvSpPr>
              <p:cNvPr id="28" name="椭圆 27"/>
              <p:cNvSpPr/>
              <p:nvPr/>
            </p:nvSpPr>
            <p:spPr>
              <a:xfrm>
                <a:off x="2385944" y="1759510"/>
                <a:ext cx="1227530" cy="1227530"/>
              </a:xfrm>
              <a:prstGeom prst="ellipse">
                <a:avLst/>
              </a:prstGeom>
              <a:gradFill flip="none" rotWithShape="1">
                <a:gsLst>
                  <a:gs pos="0">
                    <a:schemeClr val="bg1"/>
                  </a:gs>
                  <a:gs pos="100000">
                    <a:srgbClr val="E7F0FF"/>
                  </a:gs>
                </a:gsLst>
                <a:lin ang="2700000" scaled="1"/>
                <a:tileRect/>
              </a:gra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sp>
            <p:nvSpPr>
              <p:cNvPr id="29" name="椭圆 28"/>
              <p:cNvSpPr/>
              <p:nvPr/>
            </p:nvSpPr>
            <p:spPr>
              <a:xfrm>
                <a:off x="2537240" y="1910806"/>
                <a:ext cx="924939" cy="924939"/>
              </a:xfrm>
              <a:prstGeom prst="ellipse">
                <a:avLst/>
              </a:prstGeom>
              <a:solidFill>
                <a:schemeClr val="bg1">
                  <a:lumMod val="50000"/>
                </a:schemeClr>
              </a:solidFill>
              <a:ln>
                <a:solidFill>
                  <a:schemeClr val="bg1"/>
                </a:solidFill>
              </a:ln>
              <a:effectLst>
                <a:outerShdw blurRad="139700" dist="38100" dir="2700000" algn="tl" rotWithShape="0">
                  <a:srgbClr val="006CF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endParaRPr kumimoji="0" lang="zh-CN" altLang="en-US" sz="5400" b="1" i="0" u="none" strike="noStrike" kern="0" cap="none" spc="0" normalizeH="0" baseline="0" noProof="0" dirty="0">
                  <a:ln>
                    <a:noFill/>
                  </a:ln>
                  <a:gradFill>
                    <a:gsLst>
                      <a:gs pos="0">
                        <a:srgbClr val="FFFFFF"/>
                      </a:gs>
                      <a:gs pos="100000">
                        <a:srgbClr val="E9F1FF"/>
                      </a:gs>
                    </a:gsLst>
                    <a:lin ang="2700000" scaled="1"/>
                  </a:gra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椭圆 29"/>
              <p:cNvSpPr/>
              <p:nvPr/>
            </p:nvSpPr>
            <p:spPr>
              <a:xfrm>
                <a:off x="2004533" y="3138336"/>
                <a:ext cx="1990352" cy="312420"/>
              </a:xfrm>
              <a:prstGeom prst="ellipse">
                <a:avLst/>
              </a:prstGeom>
              <a:solidFill>
                <a:schemeClr val="bg1">
                  <a:lumMod val="50000"/>
                </a:schemeClr>
              </a:solidFill>
              <a:ln>
                <a:noFill/>
              </a:ln>
              <a:effectLst>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panose="020B0604020202020204"/>
                  <a:sym typeface="Arial" panose="020B0604020202020204" pitchFamily="34" charset="0"/>
                </a:endParaRPr>
              </a:p>
            </p:txBody>
          </p:sp>
        </p:grpSp>
        <p:sp>
          <p:nvSpPr>
            <p:cNvPr id="12" name="文本框 11"/>
            <p:cNvSpPr txBox="1"/>
            <p:nvPr/>
          </p:nvSpPr>
          <p:spPr>
            <a:xfrm>
              <a:off x="727976" y="642203"/>
              <a:ext cx="4429125" cy="553998"/>
            </a:xfrm>
            <a:prstGeom prst="rect">
              <a:avLst/>
            </a:prstGeom>
            <a:noFill/>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目录 </a:t>
              </a:r>
              <a:r>
                <a:rPr kumimoji="0" lang="en-US" altLang="zh-CN" sz="6600" b="1"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6600" b="0" i="0" u="none" strike="noStrike" kern="0" cap="none" spc="0" normalizeH="0" baseline="0" noProof="0" dirty="0">
                <a:ln>
                  <a:noFill/>
                </a:ln>
                <a:solidFill>
                  <a:srgbClr val="1D65F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741781"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团队介绍</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00675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rPr>
                <a:t>赛题分析</a:t>
              </a:r>
              <a:endParaRPr kumimoji="0" lang="zh-CN" altLang="en-US" sz="5000" b="1" i="0" u="none" strike="noStrike" kern="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5294147" y="4050616"/>
              <a:ext cx="1788701" cy="43088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lvl="0" eaLnBrk="1">
                <a:defRPr b="1" kern="0">
                  <a:solidFill>
                    <a:srgbClr val="1A67F3"/>
                  </a:solidFill>
                  <a:uLnTx/>
                  <a:latin typeface="Alibaba PuHuiTi 2 55 Regular"/>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技术方案</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7559122"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业务成效</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9760266" y="4050616"/>
              <a:ext cx="1788701" cy="430887"/>
            </a:xfrm>
            <a:prstGeom prst="rect">
              <a:avLst/>
            </a:prstGeom>
            <a:noFill/>
          </p:spPr>
          <p:txBody>
            <a:bodyPr wrap="square" rtlCol="0">
              <a:spAutoFit/>
            </a:bodyPr>
            <a:lstStyle/>
            <a:p>
              <a:pPr marL="0" marR="0" lvl="0" indent="0" algn="ctr" defTabSz="825500" rtl="0" eaLnBrk="1" fontAlgn="auto" latinLnBrk="0" hangingPunct="0">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rPr>
                <a:t>应用价值</a:t>
              </a:r>
              <a:endParaRPr kumimoji="0" lang="zh-CN" altLang="en-US" sz="5000" b="1" i="0" u="none" strike="noStrike" kern="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719233" y="1983544"/>
            <a:ext cx="3618560" cy="1015663"/>
          </a:xfrm>
          <a:prstGeom prst="rect">
            <a:avLst/>
          </a:prstGeom>
          <a:noFill/>
        </p:spPr>
        <p:txBody>
          <a:bodyPr wrap="square" rtlCol="0">
            <a:spAutoFit/>
          </a:bodyPr>
          <a:lstStyle/>
          <a:p>
            <a:pPr algn="l"/>
            <a:r>
              <a:rPr lang="zh-CN" altLang="en-US" sz="6000" b="1">
                <a:latin typeface="Arial" panose="020B0604020202020204" pitchFamily="34" charset="0"/>
                <a:ea typeface="微软雅黑" panose="020B0503020204020204" pitchFamily="34" charset="-122"/>
                <a:sym typeface="Arial" panose="020B0604020202020204" pitchFamily="34" charset="0"/>
              </a:rPr>
              <a:t>技术方案</a:t>
            </a:r>
            <a:endParaRPr lang="zh-CN" altLang="en-US" sz="6000" b="1"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4"/>
          <p:cNvSpPr txBox="1"/>
          <p:nvPr/>
        </p:nvSpPr>
        <p:spPr>
          <a:xfrm>
            <a:off x="1120496" y="2708546"/>
            <a:ext cx="19910703" cy="699807"/>
          </a:xfrm>
          <a:prstGeom prst="rect">
            <a:avLst/>
          </a:prstGeom>
          <a:noFill/>
        </p:spPr>
        <p:txBody>
          <a:bodyPr wrap="square" rtlCol="0">
            <a:spAutoFit/>
          </a:bodyPr>
          <a:lstStyle>
            <a:lvl1pPr marL="0" lvl="0" indent="0" algn="l" defTabSz="914400" eaLnBrk="1" fontAlgn="base" latinLnBrk="0" hangingPunct="1">
              <a:lnSpc>
                <a:spcPct val="100000"/>
              </a:lnSpc>
              <a:spcBef>
                <a:spcPct val="0"/>
              </a:spcBef>
              <a:spcAft>
                <a:spcPct val="0"/>
              </a:spcAft>
              <a:buFont typeface="Arial" panose="020B0604020202020204" charset="-122"/>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charset="-122"/>
              <a:buNone/>
              <a:defRPr b="0" i="0" u="none" kern="1200" baseline="0">
                <a:solidFill>
                  <a:schemeClr val="tx1"/>
                </a:solidFill>
                <a:latin typeface="Arial" panose="020B0604020202020204" charset="-122"/>
                <a:ea typeface="宋体" panose="02010600030101010101" pitchFamily="2" charset="-122"/>
                <a:cs typeface="+mn-cs"/>
              </a:defRPr>
            </a:lvl9pPr>
          </a:lstStyle>
          <a:p>
            <a:pPr marL="457200" indent="-457200">
              <a:lnSpc>
                <a:spcPct val="120000"/>
              </a:lnSpc>
              <a:buFont typeface="Wingdings" panose="05000000000000000000" pitchFamily="2" charset="2"/>
              <a:buChar char="Ø"/>
            </a:pPr>
            <a:r>
              <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整体效果</a:t>
            </a:r>
            <a:endParaRPr lang="zh-CN" altLang="en-US" sz="3600" b="1"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graphicFrame>
        <p:nvGraphicFramePr>
          <p:cNvPr id="7" name="对象 6"/>
          <p:cNvGraphicFramePr>
            <a:graphicFrameLocks noChangeAspect="1"/>
          </p:cNvGraphicFramePr>
          <p:nvPr/>
        </p:nvGraphicFramePr>
        <p:xfrm>
          <a:off x="5786120" y="10297160"/>
          <a:ext cx="13101955" cy="1357630"/>
        </p:xfrm>
        <a:graphic>
          <a:graphicData uri="http://schemas.openxmlformats.org/presentationml/2006/ole">
            <mc:AlternateContent xmlns:mc="http://schemas.openxmlformats.org/markup-compatibility/2006">
              <mc:Choice xmlns:v="urn:schemas-microsoft-com:vml" Requires="v">
                <p:oleObj spid="_x0000_s0" name="Worksheet" r:id="rId1" imgW="3328035" imgH="335915" progId="Excel.Sheet.12">
                  <p:embed/>
                </p:oleObj>
              </mc:Choice>
              <mc:Fallback>
                <p:oleObj name="Worksheet" r:id="rId1" imgW="3328035" imgH="335915" progId="Excel.Sheet.12">
                  <p:embed/>
                  <p:pic>
                    <p:nvPicPr>
                      <p:cNvPr id="0" name="对象 6"/>
                      <p:cNvPicPr/>
                      <p:nvPr/>
                    </p:nvPicPr>
                    <p:blipFill>
                      <a:blip r:embed="rId2"/>
                      <a:stretch>
                        <a:fillRect/>
                      </a:stretch>
                    </p:blipFill>
                    <p:spPr>
                      <a:xfrm>
                        <a:off x="5786120" y="10297160"/>
                        <a:ext cx="13101955" cy="1357630"/>
                      </a:xfrm>
                      <a:prstGeom prst="rect">
                        <a:avLst/>
                      </a:prstGeom>
                    </p:spPr>
                  </p:pic>
                </p:oleObj>
              </mc:Fallback>
            </mc:AlternateContent>
          </a:graphicData>
        </a:graphic>
      </p:graphicFrame>
      <p:sp>
        <p:nvSpPr>
          <p:cNvPr id="8" name="文本框 7"/>
          <p:cNvSpPr txBox="1"/>
          <p:nvPr/>
        </p:nvSpPr>
        <p:spPr>
          <a:xfrm>
            <a:off x="0" y="12671843"/>
            <a:ext cx="24384000" cy="770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nSpc>
                <a:spcPct val="150000"/>
              </a:lnSpc>
            </a:pPr>
            <a:r>
              <a:rPr kumimoji="0" lang="zh-CN" altLang="en-US" sz="29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上图为私有榜分数各个</a:t>
            </a:r>
            <a:r>
              <a:rPr lang="en-US" altLang="zh-CN" sz="2900" b="1" dirty="0">
                <a:latin typeface="Arial" panose="020B0604020202020204" pitchFamily="34" charset="0"/>
                <a:ea typeface="微软雅黑" panose="020B0503020204020204" pitchFamily="34" charset="-122"/>
                <a:sym typeface="Arial" panose="020B0604020202020204" pitchFamily="34" charset="0"/>
              </a:rPr>
              <a:t>T</a:t>
            </a:r>
            <a:r>
              <a:rPr kumimoji="0" lang="en-US" altLang="zh-CN" sz="29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ype</a:t>
            </a:r>
            <a:r>
              <a:rPr kumimoji="0" lang="zh-CN" altLang="en-US" sz="29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的最高分，</a:t>
            </a:r>
            <a:r>
              <a:rPr lang="zh-CN" altLang="en-US" sz="2900" b="1" dirty="0">
                <a:latin typeface="Arial" panose="020B0604020202020204" pitchFamily="34" charset="0"/>
                <a:ea typeface="微软雅黑" panose="020B0503020204020204" pitchFamily="34" charset="-122"/>
                <a:sym typeface="Arial" panose="020B0604020202020204" pitchFamily="34" charset="0"/>
              </a:rPr>
              <a:t>从分数可以看出该方案在</a:t>
            </a:r>
            <a:r>
              <a:rPr lang="en-US" altLang="zh-CN" sz="2900" b="1" dirty="0">
                <a:latin typeface="Arial" panose="020B0604020202020204" pitchFamily="34" charset="0"/>
                <a:ea typeface="微软雅黑" panose="020B0503020204020204" pitchFamily="34" charset="-122"/>
                <a:sym typeface="Arial" panose="020B0604020202020204" pitchFamily="34" charset="0"/>
              </a:rPr>
              <a:t>Type3</a:t>
            </a:r>
            <a:r>
              <a:rPr lang="zh-CN" altLang="en-US" sz="2900" b="1" dirty="0">
                <a:latin typeface="Arial" panose="020B0604020202020204" pitchFamily="34" charset="0"/>
                <a:ea typeface="微软雅黑" panose="020B0503020204020204" pitchFamily="34" charset="-122"/>
                <a:sym typeface="Arial" panose="020B0604020202020204" pitchFamily="34" charset="0"/>
              </a:rPr>
              <a:t>开放域问题上分数为前九名</a:t>
            </a:r>
            <a:r>
              <a:rPr lang="zh-CN" altLang="en-US" sz="2900" b="1" dirty="0">
                <a:solidFill>
                  <a:srgbClr val="C00000"/>
                </a:solidFill>
                <a:latin typeface="Arial" panose="020B0604020202020204" pitchFamily="34" charset="0"/>
                <a:ea typeface="微软雅黑" panose="020B0503020204020204" pitchFamily="34" charset="-122"/>
                <a:sym typeface="Arial" panose="020B0604020202020204" pitchFamily="34" charset="0"/>
              </a:rPr>
              <a:t>最高分！</a:t>
            </a:r>
            <a:endParaRPr lang="zh-CN" altLang="en-US" sz="2900" b="1"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725978" y="4471909"/>
            <a:ext cx="9810750" cy="5400675"/>
          </a:xfrm>
          <a:prstGeom prst="rect">
            <a:avLst/>
          </a:prstGeom>
        </p:spPr>
      </p:pic>
      <p:pic>
        <p:nvPicPr>
          <p:cNvPr id="3" name="图片 2"/>
          <p:cNvPicPr>
            <a:picLocks noChangeAspect="1"/>
          </p:cNvPicPr>
          <p:nvPr/>
        </p:nvPicPr>
        <p:blipFill>
          <a:blip r:embed="rId4"/>
          <a:stretch>
            <a:fillRect/>
          </a:stretch>
        </p:blipFill>
        <p:spPr>
          <a:xfrm>
            <a:off x="12815443" y="4424284"/>
            <a:ext cx="9734550" cy="5448300"/>
          </a:xfrm>
          <a:prstGeom prst="rect">
            <a:avLst/>
          </a:prstGeom>
        </p:spPr>
      </p:pic>
      <p:sp>
        <p:nvSpPr>
          <p:cNvPr id="4" name="文本框 3"/>
          <p:cNvSpPr txBox="1"/>
          <p:nvPr/>
        </p:nvSpPr>
        <p:spPr>
          <a:xfrm>
            <a:off x="5472430" y="3567815"/>
            <a:ext cx="2724912"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复赛</a:t>
            </a:r>
            <a:r>
              <a:rPr kumimoji="0" lang="en-US" altLang="zh-CN"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C</a:t>
            </a:r>
            <a:r>
              <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榜</a:t>
            </a:r>
            <a:endParaRPr kumimoji="0" lang="zh-CN" altLang="en-US" sz="2800" b="1" i="0" u="none" strike="noStrike" cap="none" spc="0" normalizeH="0" baseline="0" dirty="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16487902" y="3617058"/>
            <a:ext cx="2724912"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复赛</a:t>
            </a:r>
            <a:r>
              <a:rPr kumimoji="0" lang="en-US" altLang="zh-CN"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B</a:t>
            </a:r>
            <a:r>
              <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rPr>
              <a:t>榜</a:t>
            </a:r>
            <a:endParaRPr kumimoji="0" lang="zh-CN" altLang="en-US" sz="2800" b="1" i="0" u="none" strike="noStrike" cap="none" spc="0" normalizeH="0" baseline="0">
              <a:ln>
                <a:noFill/>
              </a:ln>
              <a:solidFill>
                <a:srgbClr val="000000"/>
              </a:solidFill>
              <a:effectLst/>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635" y="11867198"/>
            <a:ext cx="24384000" cy="770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fromWordArt="0" anchor="ctr" anchorCtr="0" forceAA="0" compatLnSpc="1">
            <a:spAutoFit/>
          </a:bodyPr>
          <a:lstStyle/>
          <a:p>
            <a:pPr lvl="0" algn="ctr">
              <a:lnSpc>
                <a:spcPct val="150000"/>
              </a:lnSpc>
            </a:pPr>
            <a:r>
              <a:rPr lang="zh-CN" altLang="en-US" sz="2900" b="1" dirty="0">
                <a:latin typeface="Arial" panose="020B0604020202020204" pitchFamily="34" charset="0"/>
                <a:ea typeface="微软雅黑" panose="020B0503020204020204" pitchFamily="34" charset="-122"/>
                <a:sym typeface="Alibaba PuHuiTi 2 55 Regular"/>
              </a:rPr>
              <a:t>以</a:t>
            </a:r>
            <a:r>
              <a:rPr lang="zh-CN" altLang="en-US" sz="2900" b="1" dirty="0">
                <a:latin typeface="Arial" panose="020B0604020202020204" pitchFamily="34" charset="0"/>
                <a:ea typeface="微软雅黑" panose="020B0503020204020204" pitchFamily="34" charset="-122"/>
                <a:sym typeface="Alibaba PuHuiTi 2 55 Regular"/>
              </a:rPr>
              <a:t>总成绩第五</a:t>
            </a:r>
            <a:r>
              <a:rPr lang="zh-CN" altLang="en-US" sz="2900" b="1" dirty="0">
                <a:latin typeface="Arial" panose="020B0604020202020204" pitchFamily="34" charset="0"/>
                <a:ea typeface="微软雅黑" panose="020B0503020204020204" pitchFamily="34" charset="-122"/>
                <a:sym typeface="Alibaba PuHuiTi 2 55 Regular"/>
              </a:rPr>
              <a:t>进入</a:t>
            </a:r>
            <a:r>
              <a:rPr lang="zh-CN" altLang="en-US" sz="2900" b="1" dirty="0">
                <a:latin typeface="Arial" panose="020B0604020202020204" pitchFamily="34" charset="0"/>
                <a:ea typeface="微软雅黑" panose="020B0503020204020204" pitchFamily="34" charset="-122"/>
                <a:sym typeface="Alibaba PuHuiTi 2 55 Regular"/>
              </a:rPr>
              <a:t>决赛</a:t>
            </a:r>
            <a:endParaRPr lang="zh-CN" altLang="en-US" sz="2900" b="1" dirty="0">
              <a:latin typeface="Arial" panose="020B0604020202020204" pitchFamily="34" charset="0"/>
              <a:ea typeface="微软雅黑" panose="020B0503020204020204" pitchFamily="34" charset="-122"/>
              <a:sym typeface="Alibaba PuHuiTi 2 55 Regular"/>
            </a:endParaRPr>
          </a:p>
        </p:txBody>
      </p:sp>
    </p:spTree>
  </p:cSld>
  <p:clrMapOvr>
    <a:masterClrMapping/>
  </p:clrMapOvr>
  <mc:AlternateContent xmlns:mc="http://schemas.openxmlformats.org/markup-compatibility/2006">
    <mc:Choice xmlns:p14="http://schemas.microsoft.com/office/powerpoint/2010/main" Requires="p14">
      <p:transition spd="slow" p14:dur="1000">
        <p:push/>
      </p:transition>
    </mc:Choice>
    <mc:Fallback>
      <p:transition spd="slow">
        <p:push/>
      </p:transition>
    </mc:Fallback>
  </mc:AlternateContent>
</p:sld>
</file>

<file path=ppt/tags/tag1.xml><?xml version="1.0" encoding="utf-8"?>
<p:tagLst xmlns:p="http://schemas.openxmlformats.org/presentationml/2006/main">
  <p:tag name="ISLIDE.DIAGRAM" val="#1261146;"/>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ISLIDE.DIAGRAM" val="#1261146;"/>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ISLIDE.DIAGRAM" val="#126114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200110_2*q_h_i*1_4_1"/>
  <p:tag name="KSO_WM_TEMPLATE_CATEGORY" val="diagram"/>
  <p:tag name="KSO_WM_TEMPLATE_INDEX" val="20200110"/>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00110_2*q_h_i*1_1_3"/>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00110_2*q_h_i*1_1_1"/>
  <p:tag name="KSO_WM_TEMPLATE_CATEGORY" val="diagram"/>
  <p:tag name="KSO_WM_TEMPLATE_INDEX" val="2020011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200110_2*q_h_i*1_2_5"/>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00110_2*q_h_i*1_2_1"/>
  <p:tag name="KSO_WM_TEMPLATE_CATEGORY" val="diagram"/>
  <p:tag name="KSO_WM_TEMPLATE_INDEX" val="20200110"/>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xml><?xml version="1.0" encoding="utf-8"?>
<p:tagLst xmlns:p="http://schemas.openxmlformats.org/presentationml/2006/main">
  <p:tag name="ISLIDE.DIAGRAM" val="#1261146;"/>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9"/>
  <p:tag name="KSO_WM_UNIT_ID" val="diagram20200110_2*q_h_i*1_3_9"/>
  <p:tag name="KSO_WM_TEMPLATE_CATEGORY" val="diagram"/>
  <p:tag name="KSO_WM_TEMPLATE_INDEX" val="20200110"/>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00110_2*q_h_i*1_3_1"/>
  <p:tag name="KSO_WM_TEMPLATE_CATEGORY" val="diagram"/>
  <p:tag name="KSO_WM_TEMPLATE_INDEX" val="20200110"/>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2.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200110_2*q_h_a*1_4_1"/>
  <p:tag name="KSO_WM_TEMPLATE_CATEGORY" val="diagram"/>
  <p:tag name="KSO_WM_TEMPLATE_INDEX" val="20200110"/>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3.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00110_2*q_h_a*1_2_1"/>
  <p:tag name="KSO_WM_TEMPLATE_CATEGORY" val="diagram"/>
  <p:tag name="KSO_WM_TEMPLATE_INDEX" val="20200110"/>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4.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10_2*q_h_a*1_1_1"/>
  <p:tag name="KSO_WM_TEMPLATE_CATEGORY" val="diagram"/>
  <p:tag name="KSO_WM_TEMPLATE_INDEX" val="20200110"/>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5.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00110_2*q_h_a*1_3_1"/>
  <p:tag name="KSO_WM_TEMPLATE_CATEGORY" val="diagram"/>
  <p:tag name="KSO_WM_TEMPLATE_INDEX" val="20200110"/>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6.xml><?xml version="1.0" encoding="utf-8"?>
<p:tagLst xmlns:p="http://schemas.openxmlformats.org/presentationml/2006/main">
  <p:tag name="KSO_WM_UNIT_ISCONTENTSTITLE" val="0"/>
  <p:tag name="KSO_WM_UNIT_NOCLEAR" val="0"/>
  <p:tag name="KSO_WM_UNIT_VALUE" val="28"/>
  <p:tag name="KSO_WM_UNIT_HIGHLIGHT" val="0"/>
  <p:tag name="KSO_WM_UNIT_COMPATIBLE" val="0"/>
  <p:tag name="KSO_WM_UNIT_DIAGRAM_ISNUMVISUAL" val="0"/>
  <p:tag name="KSO_WM_UNIT_DIAGRAM_ISREFERUNIT" val="0"/>
  <p:tag name="KSO_WM_DIAGRAM_GROUP_CODE" val="q1-1"/>
  <p:tag name="KSO_WM_UNIT_TYPE" val="q_a"/>
  <p:tag name="KSO_WM_UNIT_INDEX" val="1_1"/>
  <p:tag name="KSO_WM_UNIT_ID" val="diagram20200110_2*q_a*1_1"/>
  <p:tag name="KSO_WM_TEMPLATE_CATEGORY" val="diagram"/>
  <p:tag name="KSO_WM_TEMPLATE_INDEX" val="20200110"/>
  <p:tag name="KSO_WM_UNIT_LAYERLEVEL" val="1_1"/>
  <p:tag name="KSO_WM_TAG_VERSION" val="1.0"/>
  <p:tag name="KSO_WM_BEAUTIFY_FLAG" val="#wm#"/>
  <p:tag name="KSO_WM_UNIT_PRESET_TEXT" val="添加标题"/>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00110_2*q_i*1_1"/>
  <p:tag name="KSO_WM_TEMPLATE_CATEGORY" val="diagram"/>
  <p:tag name="KSO_WM_TEMPLATE_INDEX" val="20200110"/>
  <p:tag name="KSO_WM_UNIT_LAYERLEVEL" val="1_1"/>
  <p:tag name="KSO_WM_TAG_VERSION" val="1.0"/>
  <p:tag name="KSO_WM_BEAUTIFY_FLAG" val="#wm#"/>
</p:tagLst>
</file>

<file path=ppt/tags/tag28.xml><?xml version="1.0" encoding="utf-8"?>
<p:tagLst xmlns:p="http://schemas.openxmlformats.org/presentationml/2006/main">
  <p:tag name="COMMONDATA" val="eyJoZGlkIjoiNDFiNjYzNTM0MWI5N2FhZDFjODMwYWU1MmFjYjEwMj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ISLIDE.DIAGRAM" val="#1261146;"/>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libaba PuHuiTi 2 55 Regular"/>
        <a:ea typeface="Alibaba PuHuiTi 2 55 Regular"/>
        <a:cs typeface="Alibaba PuHuiTi 2 55 Regular"/>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libaba PuHuiTi 2 55 Regular"/>
        <a:ea typeface="Alibaba PuHuiTi 2 55 Regular"/>
        <a:cs typeface="Alibaba PuHuiTi 2 55 Regular"/>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libaba PuHuiTi 2 55 Regular"/>
        <a:ea typeface="Alibaba PuHuiTi 2 55 Regular"/>
        <a:cs typeface="Alibaba PuHuiTi 2 55 Regular"/>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j-lt"/>
            <a:ea typeface="+mj-ea"/>
            <a:cs typeface="+mj-cs"/>
            <a:sym typeface="Alibaba PuHuiTi 2 55 Regular"/>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8228</Words>
  <Application>WPS 演示</Application>
  <PresentationFormat>自定义</PresentationFormat>
  <Paragraphs>616</Paragraphs>
  <Slides>32</Slides>
  <Notes>22</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4</vt:i4>
      </vt:variant>
      <vt:variant>
        <vt:lpstr>幻灯片标题</vt:lpstr>
      </vt:variant>
      <vt:variant>
        <vt:i4>32</vt:i4>
      </vt:variant>
    </vt:vector>
  </HeadingPairs>
  <TitlesOfParts>
    <vt:vector size="57" baseType="lpstr">
      <vt:lpstr>Arial</vt:lpstr>
      <vt:lpstr>宋体</vt:lpstr>
      <vt:lpstr>Wingdings</vt:lpstr>
      <vt:lpstr>Alibaba PuHuiTi 2 55 Regular</vt:lpstr>
      <vt:lpstr>ksdb</vt:lpstr>
      <vt:lpstr>Helvetica</vt:lpstr>
      <vt:lpstr>微软雅黑</vt:lpstr>
      <vt:lpstr>Alibaba PuHuiTi 2 85 Bold</vt:lpstr>
      <vt:lpstr>Arial</vt:lpstr>
      <vt:lpstr>Times New Roman</vt:lpstr>
      <vt:lpstr>Wingdings</vt:lpstr>
      <vt:lpstr>Arial</vt:lpstr>
      <vt:lpstr>Arial Unicode MS</vt:lpstr>
      <vt:lpstr>Aller Light</vt:lpstr>
      <vt:lpstr>Roboto Light</vt:lpstr>
      <vt:lpstr>Calibri Light</vt:lpstr>
      <vt:lpstr>Helvetica</vt:lpstr>
      <vt:lpstr>Alibaba PuHuiTi 2 55 Regular</vt:lpstr>
      <vt:lpstr>微软雅黑 Light</vt:lpstr>
      <vt:lpstr>White</vt:lpstr>
      <vt:lpstr>1_White</vt:lpstr>
      <vt:lpstr>Excel.Sheet.12</vt:lpstr>
      <vt:lpstr>Excel.Sheet.12</vt:lpstr>
      <vt:lpstr>Excel.Sheet.12</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86183</dc:creator>
  <cp:lastModifiedBy>WPS_1177085543</cp:lastModifiedBy>
  <cp:revision>236</cp:revision>
  <dcterms:created xsi:type="dcterms:W3CDTF">2023-09-14T11:15:00Z</dcterms:created>
  <dcterms:modified xsi:type="dcterms:W3CDTF">2023-09-23T02:04:39Z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B7EF4D85D148A1B363EB0265D48DA2A0_43</vt:lpwstr>
  </property>
  <property fmtid="{D5CDD505-2E9C-101B-9397-08002B2CF9AE}" pid="3" name="KSOProductBuildVer">
    <vt:lpwstr>2052-12.1.0.15374</vt:lpwstr>
  </property>
</Properties>
</file>